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2"/>
  </p:notesMasterIdLst>
  <p:sldIdLst>
    <p:sldId id="539" r:id="rId2"/>
    <p:sldId id="562" r:id="rId3"/>
    <p:sldId id="564" r:id="rId4"/>
    <p:sldId id="563" r:id="rId5"/>
    <p:sldId id="533" r:id="rId6"/>
    <p:sldId id="540" r:id="rId7"/>
    <p:sldId id="541" r:id="rId8"/>
    <p:sldId id="542" r:id="rId9"/>
    <p:sldId id="543" r:id="rId10"/>
    <p:sldId id="544" r:id="rId11"/>
    <p:sldId id="545" r:id="rId12"/>
    <p:sldId id="547" r:id="rId13"/>
    <p:sldId id="548" r:id="rId14"/>
    <p:sldId id="550" r:id="rId15"/>
    <p:sldId id="551" r:id="rId16"/>
    <p:sldId id="552" r:id="rId17"/>
    <p:sldId id="553" r:id="rId18"/>
    <p:sldId id="555" r:id="rId19"/>
    <p:sldId id="531" r:id="rId20"/>
    <p:sldId id="560" r:id="rId21"/>
  </p:sldIdLst>
  <p:sldSz cx="9144000" cy="6858000" type="screen4x3"/>
  <p:notesSz cx="6858000" cy="9144000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CC3E7FD6-CC0C-4A07-85EF-DB29A5598B71}">
          <p14:sldIdLst>
            <p14:sldId id="539"/>
            <p14:sldId id="562"/>
            <p14:sldId id="564"/>
            <p14:sldId id="563"/>
            <p14:sldId id="533"/>
            <p14:sldId id="540"/>
            <p14:sldId id="541"/>
            <p14:sldId id="542"/>
            <p14:sldId id="543"/>
            <p14:sldId id="544"/>
            <p14:sldId id="545"/>
            <p14:sldId id="547"/>
            <p14:sldId id="548"/>
            <p14:sldId id="550"/>
            <p14:sldId id="551"/>
            <p14:sldId id="552"/>
            <p14:sldId id="553"/>
            <p14:sldId id="555"/>
          </p14:sldIdLst>
        </p14:section>
        <p14:section name="Untitled Section" id="{732ACA19-41DC-4E67-8D75-D53BD344E027}">
          <p14:sldIdLst>
            <p14:sldId id="531"/>
            <p14:sldId id="56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99"/>
    <a:srgbClr val="000000"/>
    <a:srgbClr val="FFFF00"/>
    <a:srgbClr val="FF00FF"/>
    <a:srgbClr val="FFFF99"/>
    <a:srgbClr val="FFFF66"/>
    <a:srgbClr val="800000"/>
    <a:srgbClr val="FF33CC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722" autoAdjust="0"/>
    <p:restoredTop sz="94531" autoAdjust="0"/>
  </p:normalViewPr>
  <p:slideViewPr>
    <p:cSldViewPr>
      <p:cViewPr varScale="1">
        <p:scale>
          <a:sx n="65" d="100"/>
          <a:sy n="65" d="100"/>
        </p:scale>
        <p:origin x="1122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F40240-E02B-484C-A6C6-9BE4391A7EDB}" type="datetimeFigureOut">
              <a:rPr lang="en-US" smtClean="0"/>
              <a:t>8/22/2016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4D77D0-FD36-411D-A124-3AE83ADF54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869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D77D0-FD36-411D-A124-3AE83ADF541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5322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D77D0-FD36-411D-A124-3AE83ADF541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3154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D77D0-FD36-411D-A124-3AE83ADF541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3816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D77D0-FD36-411D-A124-3AE83ADF541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5581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D77D0-FD36-411D-A124-3AE83ADF541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2579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D77D0-FD36-411D-A124-3AE83ADF541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9100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D77D0-FD36-411D-A124-3AE83ADF541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8833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D77D0-FD36-411D-A124-3AE83ADF541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6218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D77D0-FD36-411D-A124-3AE83ADF541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0416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D77D0-FD36-411D-A124-3AE83ADF541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3388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D77D0-FD36-411D-A124-3AE83ADF541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7824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D77D0-FD36-411D-A124-3AE83ADF541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3822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D77D0-FD36-411D-A124-3AE83ADF541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9830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D77D0-FD36-411D-A124-3AE83ADF541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7316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D77D0-FD36-411D-A124-3AE83ADF541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9249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D77D0-FD36-411D-A124-3AE83ADF541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9249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D77D0-FD36-411D-A124-3AE83ADF5419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9249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D77D0-FD36-411D-A124-3AE83ADF5419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608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B6E3AA-4119-4CFF-BB0C-8A123AE9A95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78852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EE4017-7491-4DB5-8E69-F1AD5C0240D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34466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0A57EB-D7A0-4FAC-B81E-D12D44770B9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19325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90600"/>
            <a:ext cx="4038600" cy="60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90600"/>
            <a:ext cx="4038600" cy="60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9A23FF-828D-487E-B793-3D826BDB38B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0337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43F558-D0A0-41EE-87FC-260422E8461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42997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8A6586-F83A-4E95-976D-357FB97F03C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767794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9B2E5B-5E76-4216-9B57-04B67DA727F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47859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8DE50D-0A4D-4EBB-B016-570B7912480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90595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35023D-89FB-42F9-B71F-892FC3EAE80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51525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BE1B77-B405-4188-83A1-026D8908922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97904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28600"/>
            <a:ext cx="2286000" cy="1371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228600"/>
            <a:ext cx="6705600" cy="1371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D963DC-D18C-484A-829E-2C553A3AD1C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78231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9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0" y="228600"/>
            <a:ext cx="9144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5160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en-US" altLang="en-US"/>
          </a:p>
        </p:txBody>
      </p:sp>
      <p:sp>
        <p:nvSpPr>
          <p:cNvPr id="5161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en-US" altLang="en-US"/>
          </a:p>
        </p:txBody>
      </p:sp>
      <p:sp>
        <p:nvSpPr>
          <p:cNvPr id="5162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0DE2A20B-F4E5-431C-8243-227AEFDD3DA8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5163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990600"/>
            <a:ext cx="8229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1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1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1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1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1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1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1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1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1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00"/>
            <a:ext cx="9144001" cy="6858000"/>
          </a:xfrm>
          <a:prstGeom prst="rect">
            <a:avLst/>
          </a:prstGeom>
        </p:spPr>
      </p:pic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895600" y="5791200"/>
            <a:ext cx="4274092" cy="618356"/>
          </a:xfrm>
        </p:spPr>
        <p:txBody>
          <a:bodyPr/>
          <a:lstStyle/>
          <a:p>
            <a:r>
              <a:rPr lang="en-US" sz="2500" b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CHÂU VĂN BẢO</a:t>
            </a:r>
            <a:endParaRPr lang="en-US" sz="2500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4"/>
          <p:cNvSpPr txBox="1">
            <a:spLocks/>
          </p:cNvSpPr>
          <p:nvPr/>
        </p:nvSpPr>
        <p:spPr bwMode="auto">
          <a:xfrm>
            <a:off x="827584" y="692696"/>
            <a:ext cx="8316415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  <a:norm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r>
              <a:rPr lang="en-US" kern="0" smtClean="0">
                <a:solidFill>
                  <a:srgbClr val="FF0000"/>
                </a:solidFill>
                <a:latin typeface="UTM Hanzel" panose="02040603050506020204" pitchFamily="18" charset="0"/>
              </a:rPr>
              <a:t>CÁC HÌNH THỨC HỢP TÁC ĐÀO TẠO</a:t>
            </a:r>
          </a:p>
          <a:p>
            <a:r>
              <a:rPr lang="en-US" kern="0" smtClean="0">
                <a:solidFill>
                  <a:srgbClr val="FF0000"/>
                </a:solidFill>
                <a:latin typeface="UTM Hanzel" panose="02040603050506020204" pitchFamily="18" charset="0"/>
              </a:rPr>
              <a:t>GIỮA KHOA CN ĐIỆN – ĐIỆN TỬ </a:t>
            </a:r>
          </a:p>
          <a:p>
            <a:r>
              <a:rPr lang="en-US" kern="0" smtClean="0">
                <a:solidFill>
                  <a:srgbClr val="FF0000"/>
                </a:solidFill>
                <a:latin typeface="UTM Hanzel" panose="02040603050506020204" pitchFamily="18" charset="0"/>
              </a:rPr>
              <a:t>VỚI CÁC DOANH NGHIỆP</a:t>
            </a:r>
            <a:endParaRPr lang="en-US" kern="0" dirty="0">
              <a:solidFill>
                <a:srgbClr val="FF0000"/>
              </a:solidFill>
              <a:latin typeface="UTM Hanzel" panose="02040603050506020204" pitchFamily="18" charset="0"/>
            </a:endParaRPr>
          </a:p>
        </p:txBody>
      </p:sp>
      <p:sp>
        <p:nvSpPr>
          <p:cNvPr id="6" name="Subtitle 5"/>
          <p:cNvSpPr txBox="1">
            <a:spLocks/>
          </p:cNvSpPr>
          <p:nvPr/>
        </p:nvSpPr>
        <p:spPr bwMode="auto">
          <a:xfrm>
            <a:off x="827585" y="4419600"/>
            <a:ext cx="625901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sz="1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1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Char char="n"/>
              <a:defRPr sz="1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1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sz="1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sz="1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sz="1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sz="1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sz="1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en-US" sz="2600" kern="0" dirty="0" smtClean="0">
                <a:solidFill>
                  <a:srgbClr val="0000FF"/>
                </a:solidFill>
                <a:effectLst/>
                <a:latin typeface="UTM HelvetIns" panose="02040603050506020204" pitchFamily="18" charset="0"/>
              </a:rPr>
              <a:t>TRƯỜNG CĐ KỸ THUẬT LÝ TỰ TRỌNG TP. HCM</a:t>
            </a:r>
            <a:endParaRPr lang="en-US" sz="2600" kern="0" dirty="0">
              <a:solidFill>
                <a:srgbClr val="0000FF"/>
              </a:solidFill>
              <a:effectLst/>
              <a:latin typeface="UTM HelvetIns" panose="02040603050506020204" pitchFamily="18" charset="0"/>
            </a:endParaRPr>
          </a:p>
        </p:txBody>
      </p:sp>
      <p:pic>
        <p:nvPicPr>
          <p:cNvPr id="7" name="Picture 2" descr="C:\Users\VANBAO\Pictures\1382932_440540199400484_345375720_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6563" y="3897502"/>
            <a:ext cx="1508812" cy="1508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679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Hexagon 56"/>
          <p:cNvSpPr/>
          <p:nvPr/>
        </p:nvSpPr>
        <p:spPr>
          <a:xfrm>
            <a:off x="1094183" y="6036809"/>
            <a:ext cx="7440217" cy="668791"/>
          </a:xfrm>
          <a:prstGeom prst="hexagon">
            <a:avLst/>
          </a:prstGeom>
          <a:gradFill rotWithShape="1">
            <a:gsLst>
              <a:gs pos="0">
                <a:srgbClr val="9BBB59">
                  <a:shade val="51000"/>
                  <a:satMod val="130000"/>
                </a:srgbClr>
              </a:gs>
              <a:gs pos="80000">
                <a:srgbClr val="9BBB59">
                  <a:shade val="93000"/>
                  <a:satMod val="130000"/>
                </a:srgbClr>
              </a:gs>
              <a:gs pos="100000">
                <a:srgbClr val="9BBB5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none" tIns="9144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101600" dist="38100" dir="2700000" algn="tl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Kozuka Gothic Pr6N B" pitchFamily="34" charset="-128"/>
              <a:ea typeface="Kozuka Gothic Pr6N B" pitchFamily="34" charset="-128"/>
              <a:cs typeface="+mn-cs"/>
            </a:endParaRP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3792795" y="3544517"/>
            <a:ext cx="1973509" cy="1957341"/>
            <a:chOff x="2065" y="1496"/>
            <a:chExt cx="1498" cy="1496"/>
          </a:xfrm>
        </p:grpSpPr>
        <p:sp>
          <p:nvSpPr>
            <p:cNvPr id="3" name="Oval 2"/>
            <p:cNvSpPr>
              <a:spLocks noChangeArrowheads="1"/>
            </p:cNvSpPr>
            <p:nvPr/>
          </p:nvSpPr>
          <p:spPr bwMode="gray">
            <a:xfrm>
              <a:off x="2065" y="1496"/>
              <a:ext cx="1496" cy="149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50000">
                  <a:srgbClr val="FCDF06"/>
                </a:gs>
                <a:gs pos="100000">
                  <a:srgbClr val="FFFFFF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4" name="Oval 3"/>
            <p:cNvSpPr>
              <a:spLocks noChangeArrowheads="1"/>
            </p:cNvSpPr>
            <p:nvPr/>
          </p:nvSpPr>
          <p:spPr bwMode="gray">
            <a:xfrm>
              <a:off x="2067" y="1496"/>
              <a:ext cx="1496" cy="1496"/>
            </a:xfrm>
            <a:prstGeom prst="ellipse">
              <a:avLst/>
            </a:prstGeom>
            <a:gradFill rotWithShape="1">
              <a:gsLst>
                <a:gs pos="0">
                  <a:srgbClr val="FCDF06">
                    <a:alpha val="32001"/>
                  </a:srgbClr>
                </a:gs>
                <a:gs pos="100000">
                  <a:srgbClr val="000000">
                    <a:alpha val="89998"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5" name="Oval 4"/>
            <p:cNvSpPr>
              <a:spLocks noChangeArrowheads="1"/>
            </p:cNvSpPr>
            <p:nvPr/>
          </p:nvSpPr>
          <p:spPr bwMode="gray">
            <a:xfrm>
              <a:off x="2163" y="1594"/>
              <a:ext cx="1300" cy="1300"/>
            </a:xfrm>
            <a:prstGeom prst="ellipse">
              <a:avLst/>
            </a:prstGeom>
            <a:gradFill rotWithShape="1">
              <a:gsLst>
                <a:gs pos="0">
                  <a:srgbClr val="887903"/>
                </a:gs>
                <a:gs pos="50000">
                  <a:srgbClr val="FCDF06"/>
                </a:gs>
                <a:gs pos="100000">
                  <a:srgbClr val="887903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6" name="Oval 5"/>
            <p:cNvSpPr>
              <a:spLocks noChangeArrowheads="1"/>
            </p:cNvSpPr>
            <p:nvPr/>
          </p:nvSpPr>
          <p:spPr bwMode="gray">
            <a:xfrm>
              <a:off x="2160" y="1582"/>
              <a:ext cx="1300" cy="1300"/>
            </a:xfrm>
            <a:prstGeom prst="ellipse">
              <a:avLst/>
            </a:prstGeom>
            <a:gradFill rotWithShape="1">
              <a:gsLst>
                <a:gs pos="0">
                  <a:srgbClr val="A08E04"/>
                </a:gs>
                <a:gs pos="100000">
                  <a:srgbClr val="FCDF06">
                    <a:alpha val="0"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7" name="Oval 6"/>
            <p:cNvSpPr>
              <a:spLocks noChangeArrowheads="1"/>
            </p:cNvSpPr>
            <p:nvPr/>
          </p:nvSpPr>
          <p:spPr bwMode="gray">
            <a:xfrm>
              <a:off x="2228" y="1659"/>
              <a:ext cx="1170" cy="1170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gray">
            <a:xfrm>
              <a:off x="2246" y="1678"/>
              <a:ext cx="1134" cy="1134"/>
            </a:xfrm>
            <a:prstGeom prst="ellipse">
              <a:avLst/>
            </a:prstGeom>
            <a:gradFill rotWithShape="1">
              <a:gsLst>
                <a:gs pos="0">
                  <a:srgbClr val="595959"/>
                </a:gs>
                <a:gs pos="100000">
                  <a:srgbClr val="C0C0C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9" name="Oval 8"/>
            <p:cNvSpPr>
              <a:spLocks noChangeArrowheads="1"/>
            </p:cNvSpPr>
            <p:nvPr/>
          </p:nvSpPr>
          <p:spPr bwMode="gray">
            <a:xfrm>
              <a:off x="2261" y="1685"/>
              <a:ext cx="1105" cy="1105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alpha val="0"/>
                  </a:srgbClr>
                </a:gs>
                <a:gs pos="100000">
                  <a:srgbClr val="E9E9E9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0" name="Oval 9"/>
            <p:cNvSpPr>
              <a:spLocks noChangeArrowheads="1"/>
            </p:cNvSpPr>
            <p:nvPr/>
          </p:nvSpPr>
          <p:spPr bwMode="gray">
            <a:xfrm>
              <a:off x="2273" y="1696"/>
              <a:ext cx="1052" cy="1032"/>
            </a:xfrm>
            <a:prstGeom prst="ellipse">
              <a:avLst/>
            </a:prstGeom>
            <a:gradFill rotWithShape="1">
              <a:gsLst>
                <a:gs pos="0">
                  <a:srgbClr val="989898"/>
                </a:gs>
                <a:gs pos="100000">
                  <a:srgbClr val="C0C0C0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gray">
            <a:xfrm>
              <a:off x="2334" y="1725"/>
              <a:ext cx="936" cy="83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C0C0C0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</p:grpSp>
      <p:sp>
        <p:nvSpPr>
          <p:cNvPr id="12" name="Text Box 38"/>
          <p:cNvSpPr txBox="1">
            <a:spLocks noChangeArrowheads="1"/>
          </p:cNvSpPr>
          <p:nvPr/>
        </p:nvSpPr>
        <p:spPr bwMode="gray">
          <a:xfrm>
            <a:off x="4068716" y="4199017"/>
            <a:ext cx="144142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0" hangingPunct="0"/>
            <a:r>
              <a:rPr lang="en-US" altLang="en-US" sz="2200" b="1" smtClean="0">
                <a:solidFill>
                  <a:srgbClr val="0000FF"/>
                </a:solidFill>
              </a:rPr>
              <a:t>Sinh viên</a:t>
            </a:r>
          </a:p>
          <a:p>
            <a:pPr algn="ctr" eaLnBrk="0" hangingPunct="0"/>
            <a:r>
              <a:rPr lang="en-US" altLang="en-US" sz="2200" b="1" smtClean="0">
                <a:solidFill>
                  <a:srgbClr val="0000FF"/>
                </a:solidFill>
              </a:rPr>
              <a:t>Học sinh</a:t>
            </a:r>
            <a:endParaRPr lang="en-US" altLang="en-US" sz="2200" b="1" dirty="0" smtClean="0">
              <a:solidFill>
                <a:srgbClr val="0000FF"/>
              </a:solidFill>
            </a:endParaRPr>
          </a:p>
        </p:txBody>
      </p: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533400" y="562896"/>
            <a:ext cx="1863838" cy="1869855"/>
            <a:chOff x="884" y="2523"/>
            <a:chExt cx="862" cy="862"/>
          </a:xfrm>
        </p:grpSpPr>
        <p:sp>
          <p:nvSpPr>
            <p:cNvPr id="14" name="Oval 13"/>
            <p:cNvSpPr>
              <a:spLocks noChangeArrowheads="1"/>
            </p:cNvSpPr>
            <p:nvPr/>
          </p:nvSpPr>
          <p:spPr bwMode="gray">
            <a:xfrm>
              <a:off x="884" y="2523"/>
              <a:ext cx="862" cy="862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50000">
                  <a:srgbClr val="00CC66"/>
                </a:gs>
                <a:gs pos="100000">
                  <a:srgbClr val="FFFFFF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5" name="Oval 14"/>
            <p:cNvSpPr>
              <a:spLocks noChangeArrowheads="1"/>
            </p:cNvSpPr>
            <p:nvPr/>
          </p:nvSpPr>
          <p:spPr bwMode="gray">
            <a:xfrm>
              <a:off x="884" y="2523"/>
              <a:ext cx="862" cy="862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alpha val="32001"/>
                  </a:srgbClr>
                </a:gs>
                <a:gs pos="100000">
                  <a:srgbClr val="000000">
                    <a:alpha val="89998"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940" y="2579"/>
              <a:ext cx="750" cy="750"/>
            </a:xfrm>
            <a:prstGeom prst="ellipse">
              <a:avLst/>
            </a:prstGeom>
            <a:gradFill rotWithShape="1">
              <a:gsLst>
                <a:gs pos="0">
                  <a:srgbClr val="006E37"/>
                </a:gs>
                <a:gs pos="50000">
                  <a:srgbClr val="00CC66"/>
                </a:gs>
                <a:gs pos="100000">
                  <a:srgbClr val="006E37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941" y="2579"/>
              <a:ext cx="749" cy="750"/>
            </a:xfrm>
            <a:prstGeom prst="ellipse">
              <a:avLst/>
            </a:prstGeom>
            <a:gradFill rotWithShape="1">
              <a:gsLst>
                <a:gs pos="0">
                  <a:srgbClr val="008241"/>
                </a:gs>
                <a:gs pos="100000">
                  <a:srgbClr val="00CC66">
                    <a:alpha val="0"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981" y="2617"/>
              <a:ext cx="674" cy="674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992" y="2628"/>
              <a:ext cx="653" cy="653"/>
            </a:xfrm>
            <a:prstGeom prst="ellipse">
              <a:avLst/>
            </a:prstGeom>
            <a:gradFill rotWithShape="1">
              <a:gsLst>
                <a:gs pos="0">
                  <a:srgbClr val="595959"/>
                </a:gs>
                <a:gs pos="100000">
                  <a:srgbClr val="C0C0C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1000" y="2632"/>
              <a:ext cx="637" cy="636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alpha val="0"/>
                  </a:srgbClr>
                </a:gs>
                <a:gs pos="100000">
                  <a:srgbClr val="E9E9E9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1" name="Oval 20"/>
            <p:cNvSpPr>
              <a:spLocks noChangeArrowheads="1"/>
            </p:cNvSpPr>
            <p:nvPr/>
          </p:nvSpPr>
          <p:spPr bwMode="gray">
            <a:xfrm>
              <a:off x="1007" y="2638"/>
              <a:ext cx="606" cy="595"/>
            </a:xfrm>
            <a:prstGeom prst="ellipse">
              <a:avLst/>
            </a:prstGeom>
            <a:gradFill rotWithShape="1">
              <a:gsLst>
                <a:gs pos="0">
                  <a:srgbClr val="989898"/>
                </a:gs>
                <a:gs pos="100000">
                  <a:srgbClr val="C0C0C0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2" name="Oval 21"/>
            <p:cNvSpPr>
              <a:spLocks noChangeArrowheads="1"/>
            </p:cNvSpPr>
            <p:nvPr/>
          </p:nvSpPr>
          <p:spPr bwMode="gray">
            <a:xfrm>
              <a:off x="1042" y="2655"/>
              <a:ext cx="539" cy="48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C0C0C0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</p:grpSp>
      <p:sp>
        <p:nvSpPr>
          <p:cNvPr id="23" name="Text Box 39"/>
          <p:cNvSpPr txBox="1">
            <a:spLocks noChangeArrowheads="1"/>
          </p:cNvSpPr>
          <p:nvPr/>
        </p:nvSpPr>
        <p:spPr bwMode="gray">
          <a:xfrm>
            <a:off x="822331" y="1073647"/>
            <a:ext cx="127791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0" hangingPunct="0"/>
            <a:r>
              <a:rPr lang="en-US" altLang="en-US" sz="2400" b="1" smtClean="0">
                <a:solidFill>
                  <a:srgbClr val="0000FF"/>
                </a:solidFill>
              </a:rPr>
              <a:t>Khoa</a:t>
            </a:r>
          </a:p>
          <a:p>
            <a:pPr algn="ctr" eaLnBrk="0" hangingPunct="0"/>
            <a:r>
              <a:rPr lang="en-US" altLang="en-US" sz="2400" b="1" smtClean="0">
                <a:solidFill>
                  <a:srgbClr val="0000FF"/>
                </a:solidFill>
              </a:rPr>
              <a:t>đào tạo</a:t>
            </a:r>
            <a:endParaRPr lang="en-US" altLang="en-US" sz="2400" b="1" dirty="0">
              <a:solidFill>
                <a:srgbClr val="0000FF"/>
              </a:solidFill>
            </a:endParaRPr>
          </a:p>
        </p:txBody>
      </p:sp>
      <p:grpSp>
        <p:nvGrpSpPr>
          <p:cNvPr id="24" name="Group 2"/>
          <p:cNvGrpSpPr>
            <a:grpSpLocks/>
          </p:cNvGrpSpPr>
          <p:nvPr/>
        </p:nvGrpSpPr>
        <p:grpSpPr bwMode="auto">
          <a:xfrm>
            <a:off x="6670562" y="595849"/>
            <a:ext cx="1863838" cy="1803293"/>
            <a:chOff x="2789" y="1625"/>
            <a:chExt cx="907" cy="907"/>
          </a:xfrm>
        </p:grpSpPr>
        <p:sp>
          <p:nvSpPr>
            <p:cNvPr id="25" name="Oval 3"/>
            <p:cNvSpPr>
              <a:spLocks noChangeArrowheads="1"/>
            </p:cNvSpPr>
            <p:nvPr/>
          </p:nvSpPr>
          <p:spPr bwMode="gray">
            <a:xfrm>
              <a:off x="2789" y="1625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50000">
                  <a:srgbClr val="83A6A7"/>
                </a:gs>
                <a:gs pos="100000">
                  <a:srgbClr val="FFFFFF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6" name="Oval 4"/>
            <p:cNvSpPr>
              <a:spLocks noChangeArrowheads="1"/>
            </p:cNvSpPr>
            <p:nvPr/>
          </p:nvSpPr>
          <p:spPr bwMode="gray">
            <a:xfrm>
              <a:off x="2789" y="1625"/>
              <a:ext cx="907" cy="90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7" name="Oval 5"/>
            <p:cNvSpPr>
              <a:spLocks noChangeArrowheads="1"/>
            </p:cNvSpPr>
            <p:nvPr/>
          </p:nvSpPr>
          <p:spPr bwMode="gray">
            <a:xfrm>
              <a:off x="2849" y="1684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475A5A"/>
                </a:gs>
                <a:gs pos="50000">
                  <a:srgbClr val="83A6A7"/>
                </a:gs>
                <a:gs pos="100000">
                  <a:srgbClr val="475A5A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8" name="Oval 6"/>
            <p:cNvSpPr>
              <a:spLocks noChangeArrowheads="1"/>
            </p:cNvSpPr>
            <p:nvPr/>
          </p:nvSpPr>
          <p:spPr bwMode="gray">
            <a:xfrm>
              <a:off x="2849" y="1686"/>
              <a:ext cx="787" cy="78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9" name="Oval 7"/>
            <p:cNvSpPr>
              <a:spLocks noChangeArrowheads="1"/>
            </p:cNvSpPr>
            <p:nvPr/>
          </p:nvSpPr>
          <p:spPr bwMode="gray">
            <a:xfrm>
              <a:off x="2888" y="1724"/>
              <a:ext cx="709" cy="709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grpSp>
          <p:nvGrpSpPr>
            <p:cNvPr id="30" name="Group 8"/>
            <p:cNvGrpSpPr>
              <a:grpSpLocks/>
            </p:cNvGrpSpPr>
            <p:nvPr/>
          </p:nvGrpSpPr>
          <p:grpSpPr bwMode="auto">
            <a:xfrm>
              <a:off x="2899" y="1735"/>
              <a:ext cx="687" cy="688"/>
              <a:chOff x="4166" y="1706"/>
              <a:chExt cx="1252" cy="1252"/>
            </a:xfrm>
          </p:grpSpPr>
          <p:sp>
            <p:nvSpPr>
              <p:cNvPr id="31" name="Oval 9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32" name="Oval 10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33" name="Oval 11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34" name="Oval 12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endParaRPr lang="en-US" altLang="en-US"/>
              </a:p>
            </p:txBody>
          </p:sp>
        </p:grpSp>
      </p:grpSp>
      <p:sp>
        <p:nvSpPr>
          <p:cNvPr id="35" name="Text Box 63"/>
          <p:cNvSpPr txBox="1">
            <a:spLocks noChangeArrowheads="1"/>
          </p:cNvSpPr>
          <p:nvPr/>
        </p:nvSpPr>
        <p:spPr bwMode="gray">
          <a:xfrm>
            <a:off x="6909684" y="1104396"/>
            <a:ext cx="138943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0" hangingPunct="0"/>
            <a:r>
              <a:rPr lang="en-US" altLang="en-US" sz="2400" b="1" smtClean="0">
                <a:solidFill>
                  <a:srgbClr val="000000"/>
                </a:solidFill>
              </a:rPr>
              <a:t>Doanh</a:t>
            </a:r>
          </a:p>
          <a:p>
            <a:pPr algn="ctr" eaLnBrk="0" hangingPunct="0"/>
            <a:r>
              <a:rPr lang="en-US" altLang="en-US" sz="2400" b="1" smtClean="0">
                <a:solidFill>
                  <a:srgbClr val="000000"/>
                </a:solidFill>
              </a:rPr>
              <a:t>nghiệp</a:t>
            </a:r>
            <a:endParaRPr lang="en-US" altLang="en-US" sz="2400" b="1" dirty="0">
              <a:solidFill>
                <a:srgbClr val="000000"/>
              </a:solidFill>
            </a:endParaRPr>
          </a:p>
        </p:txBody>
      </p:sp>
      <p:sp>
        <p:nvSpPr>
          <p:cNvPr id="36" name="AutoShape 7"/>
          <p:cNvSpPr>
            <a:spLocks noChangeAspect="1" noChangeArrowheads="1" noTextEdit="1"/>
          </p:cNvSpPr>
          <p:nvPr/>
        </p:nvSpPr>
        <p:spPr bwMode="gray">
          <a:xfrm>
            <a:off x="3429000" y="4177930"/>
            <a:ext cx="909638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" name="AutoShape 9"/>
          <p:cNvSpPr>
            <a:spLocks noChangeAspect="1" noChangeArrowheads="1" noTextEdit="1"/>
          </p:cNvSpPr>
          <p:nvPr/>
        </p:nvSpPr>
        <p:spPr bwMode="gray">
          <a:xfrm flipH="1">
            <a:off x="4026578" y="4032289"/>
            <a:ext cx="909637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" name="Down Arrow 37"/>
          <p:cNvSpPr/>
          <p:nvPr/>
        </p:nvSpPr>
        <p:spPr bwMode="auto">
          <a:xfrm>
            <a:off x="1143001" y="2448250"/>
            <a:ext cx="605970" cy="1686746"/>
          </a:xfrm>
          <a:prstGeom prst="downArrow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1002">
            <a:schemeClr val="dk2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9" name="Down Arrow 38"/>
          <p:cNvSpPr/>
          <p:nvPr/>
        </p:nvSpPr>
        <p:spPr bwMode="auto">
          <a:xfrm rot="16200000">
            <a:off x="2812615" y="3908446"/>
            <a:ext cx="605970" cy="1354396"/>
          </a:xfrm>
          <a:prstGeom prst="downArrow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0" name="Left-Right Arrow 39"/>
          <p:cNvSpPr/>
          <p:nvPr/>
        </p:nvSpPr>
        <p:spPr bwMode="auto">
          <a:xfrm>
            <a:off x="2419842" y="869520"/>
            <a:ext cx="4234933" cy="1240716"/>
          </a:xfrm>
          <a:prstGeom prst="leftRightArrow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453148" y="1250520"/>
            <a:ext cx="41256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>
                <a:solidFill>
                  <a:srgbClr val="000000"/>
                </a:solidFill>
              </a:rPr>
              <a:t>C</a:t>
            </a:r>
            <a:r>
              <a:rPr lang="en-US" sz="2200" b="1" smtClean="0">
                <a:solidFill>
                  <a:srgbClr val="000000"/>
                </a:solidFill>
              </a:rPr>
              <a:t>hưa </a:t>
            </a:r>
            <a:r>
              <a:rPr lang="en-US" sz="2200" b="1">
                <a:solidFill>
                  <a:srgbClr val="000000"/>
                </a:solidFill>
              </a:rPr>
              <a:t>hoặc </a:t>
            </a:r>
            <a:r>
              <a:rPr lang="en-US" sz="2200" b="1" smtClean="0">
                <a:solidFill>
                  <a:srgbClr val="000000"/>
                </a:solidFill>
              </a:rPr>
              <a:t>ít hợp tác đào tạo</a:t>
            </a:r>
            <a:endParaRPr lang="en-US" sz="2200" b="1">
              <a:solidFill>
                <a:srgbClr val="000000"/>
              </a:solidFill>
            </a:endParaRPr>
          </a:p>
        </p:txBody>
      </p:sp>
      <p:sp>
        <p:nvSpPr>
          <p:cNvPr id="42" name="AutoShape 3"/>
          <p:cNvSpPr>
            <a:spLocks noChangeArrowheads="1"/>
          </p:cNvSpPr>
          <p:nvPr/>
        </p:nvSpPr>
        <p:spPr bwMode="gray">
          <a:xfrm>
            <a:off x="375165" y="4150535"/>
            <a:ext cx="2098553" cy="133308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EF2CC">
                  <a:gamma/>
                  <a:tint val="0"/>
                  <a:invGamma/>
                </a:srgbClr>
              </a:gs>
              <a:gs pos="100000">
                <a:srgbClr val="9EF2CC"/>
              </a:gs>
            </a:gsLst>
            <a:lin ang="2700000" scaled="1"/>
          </a:gradFill>
          <a:ln w="38100">
            <a:solidFill>
              <a:srgbClr val="969696"/>
            </a:solidFill>
            <a:round/>
            <a:headEnd/>
            <a:tailEnd/>
          </a:ln>
          <a:effectLst>
            <a:outerShdw dist="91581" dir="3378596" algn="ctr" rotWithShape="0">
              <a:srgbClr val="B2B2B2">
                <a:alpha val="50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latin typeface="Verdana" pitchFamily="34" charset="0"/>
            </a:endParaRPr>
          </a:p>
        </p:txBody>
      </p:sp>
      <p:sp>
        <p:nvSpPr>
          <p:cNvPr id="43" name="Text Box 4"/>
          <p:cNvSpPr txBox="1">
            <a:spLocks noChangeArrowheads="1"/>
          </p:cNvSpPr>
          <p:nvPr/>
        </p:nvSpPr>
        <p:spPr bwMode="gray">
          <a:xfrm>
            <a:off x="375165" y="4255310"/>
            <a:ext cx="2116726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0" algn="just"/>
            <a:r>
              <a:rPr lang="en-US" sz="2200" b="1">
                <a:solidFill>
                  <a:srgbClr val="0000FF"/>
                </a:solidFill>
              </a:rPr>
              <a:t>N</a:t>
            </a:r>
            <a:r>
              <a:rPr lang="en-US" sz="2200" b="1" smtClean="0">
                <a:solidFill>
                  <a:srgbClr val="0000FF"/>
                </a:solidFill>
              </a:rPr>
              <a:t>ặng </a:t>
            </a:r>
            <a:r>
              <a:rPr lang="en-US" sz="2200" b="1">
                <a:solidFill>
                  <a:srgbClr val="0000FF"/>
                </a:solidFill>
              </a:rPr>
              <a:t>lý thuyết và thiếu tính </a:t>
            </a:r>
            <a:r>
              <a:rPr lang="en-US" sz="2200" b="1">
                <a:solidFill>
                  <a:srgbClr val="0000FF"/>
                </a:solidFill>
              </a:rPr>
              <a:t>thực </a:t>
            </a:r>
            <a:r>
              <a:rPr lang="en-US" sz="2200" b="1" smtClean="0">
                <a:solidFill>
                  <a:srgbClr val="0000FF"/>
                </a:solidFill>
              </a:rPr>
              <a:t>tiễn</a:t>
            </a:r>
            <a:endParaRPr lang="en-US" sz="2200" b="1" dirty="0">
              <a:solidFill>
                <a:srgbClr val="0000FF"/>
              </a:solidFill>
            </a:endParaRPr>
          </a:p>
        </p:txBody>
      </p:sp>
      <p:sp>
        <p:nvSpPr>
          <p:cNvPr id="44" name="AutoShape 3"/>
          <p:cNvSpPr>
            <a:spLocks noChangeArrowheads="1"/>
          </p:cNvSpPr>
          <p:nvPr/>
        </p:nvSpPr>
        <p:spPr bwMode="gray">
          <a:xfrm>
            <a:off x="6570074" y="4168773"/>
            <a:ext cx="2098553" cy="133308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EF2CC">
                  <a:gamma/>
                  <a:tint val="0"/>
                  <a:invGamma/>
                </a:srgbClr>
              </a:gs>
              <a:gs pos="100000">
                <a:srgbClr val="9EF2CC"/>
              </a:gs>
            </a:gsLst>
            <a:lin ang="2700000" scaled="1"/>
          </a:gradFill>
          <a:ln w="38100">
            <a:solidFill>
              <a:srgbClr val="969696"/>
            </a:solidFill>
            <a:round/>
            <a:headEnd/>
            <a:tailEnd/>
          </a:ln>
          <a:effectLst>
            <a:outerShdw dist="91581" dir="3378596" algn="ctr" rotWithShape="0">
              <a:srgbClr val="B2B2B2">
                <a:alpha val="50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latin typeface="Verdana" pitchFamily="34" charset="0"/>
            </a:endParaRPr>
          </a:p>
        </p:txBody>
      </p:sp>
      <p:sp>
        <p:nvSpPr>
          <p:cNvPr id="45" name="Text Box 4"/>
          <p:cNvSpPr txBox="1">
            <a:spLocks noChangeArrowheads="1"/>
          </p:cNvSpPr>
          <p:nvPr/>
        </p:nvSpPr>
        <p:spPr bwMode="gray">
          <a:xfrm>
            <a:off x="6570074" y="4273548"/>
            <a:ext cx="2116726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0" algn="just"/>
            <a:r>
              <a:rPr lang="en-US" sz="2200" b="1">
                <a:solidFill>
                  <a:srgbClr val="000000"/>
                </a:solidFill>
              </a:rPr>
              <a:t>M</a:t>
            </a:r>
            <a:r>
              <a:rPr lang="en-US" sz="2200" b="1" smtClean="0">
                <a:solidFill>
                  <a:srgbClr val="000000"/>
                </a:solidFill>
              </a:rPr>
              <a:t>ất </a:t>
            </a:r>
            <a:r>
              <a:rPr lang="en-US" sz="2200" b="1">
                <a:solidFill>
                  <a:srgbClr val="000000"/>
                </a:solidFill>
              </a:rPr>
              <a:t>nhiều thời gian, chi phí để đào tạo lại</a:t>
            </a:r>
            <a:endParaRPr lang="en-US" sz="2200" b="1" dirty="0">
              <a:solidFill>
                <a:srgbClr val="000000"/>
              </a:solidFill>
            </a:endParaRPr>
          </a:p>
        </p:txBody>
      </p:sp>
      <p:sp>
        <p:nvSpPr>
          <p:cNvPr id="46" name="Down Arrow 45"/>
          <p:cNvSpPr/>
          <p:nvPr/>
        </p:nvSpPr>
        <p:spPr bwMode="auto">
          <a:xfrm rot="16200000">
            <a:off x="5866938" y="4145211"/>
            <a:ext cx="605970" cy="817774"/>
          </a:xfrm>
          <a:prstGeom prst="downArrow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7" name="Down Arrow 46"/>
          <p:cNvSpPr/>
          <p:nvPr/>
        </p:nvSpPr>
        <p:spPr bwMode="auto">
          <a:xfrm rot="10800000">
            <a:off x="7324041" y="2416637"/>
            <a:ext cx="605970" cy="1740889"/>
          </a:xfrm>
          <a:prstGeom prst="downArrow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8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6126"/>
          </a:xfrm>
          <a:gradFill>
            <a:gsLst>
              <a:gs pos="0">
                <a:schemeClr val="accent1">
                  <a:shade val="51000"/>
                  <a:satMod val="130000"/>
                </a:schemeClr>
              </a:gs>
              <a:gs pos="49000">
                <a:schemeClr val="accent1">
                  <a:lumMod val="40000"/>
                  <a:lumOff val="60000"/>
                </a:schemeClr>
              </a:gs>
              <a:gs pos="100000">
                <a:schemeClr val="accent1"/>
              </a:gs>
            </a:gsLst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sz="3000" b="1" dirty="0" smtClean="0">
                <a:solidFill>
                  <a:srgbClr val="0000CC"/>
                </a:solidFill>
                <a:effectLst/>
                <a:latin typeface="+mj-lt"/>
              </a:rPr>
              <a:t>1</a:t>
            </a:r>
            <a:r>
              <a:rPr lang="en-US" sz="3000" b="1" smtClean="0">
                <a:solidFill>
                  <a:srgbClr val="0000CC"/>
                </a:solidFill>
                <a:effectLst/>
                <a:latin typeface="+mj-lt"/>
              </a:rPr>
              <a:t>. ĐẶT VẤN ĐỀ</a:t>
            </a:r>
            <a:endParaRPr lang="en-US" sz="3000" b="1" dirty="0">
              <a:solidFill>
                <a:srgbClr val="0000CC"/>
              </a:solidFill>
              <a:effectLst/>
              <a:latin typeface="+mj-lt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143000" y="6158692"/>
            <a:ext cx="731692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b="1" smtClean="0">
                <a:solidFill>
                  <a:srgbClr val="000000"/>
                </a:solidFill>
              </a:rPr>
              <a:t>Ngày </a:t>
            </a:r>
            <a:r>
              <a:rPr lang="en-US" sz="2200" b="1">
                <a:solidFill>
                  <a:srgbClr val="000000"/>
                </a:solidFill>
              </a:rPr>
              <a:t>càng </a:t>
            </a:r>
            <a:r>
              <a:rPr lang="en-US" sz="2200" b="1">
                <a:solidFill>
                  <a:srgbClr val="000000"/>
                </a:solidFill>
              </a:rPr>
              <a:t>nhiều </a:t>
            </a:r>
            <a:r>
              <a:rPr lang="en-US" sz="2200" b="1" smtClean="0">
                <a:solidFill>
                  <a:srgbClr val="000000"/>
                </a:solidFill>
              </a:rPr>
              <a:t>SV </a:t>
            </a:r>
            <a:r>
              <a:rPr lang="en-US" sz="2200" b="1">
                <a:solidFill>
                  <a:srgbClr val="000000"/>
                </a:solidFill>
              </a:rPr>
              <a:t>tốt nghiệp </a:t>
            </a:r>
            <a:r>
              <a:rPr lang="en-US" sz="2200" b="1">
                <a:solidFill>
                  <a:srgbClr val="000000"/>
                </a:solidFill>
              </a:rPr>
              <a:t>ra </a:t>
            </a:r>
            <a:r>
              <a:rPr lang="en-US" sz="2200" b="1" smtClean="0">
                <a:solidFill>
                  <a:srgbClr val="000000"/>
                </a:solidFill>
              </a:rPr>
              <a:t>trường thất nghiệp</a:t>
            </a:r>
            <a:endParaRPr lang="en-US" sz="2200" b="1" dirty="0">
              <a:solidFill>
                <a:srgbClr val="000000"/>
              </a:solidFill>
            </a:endParaRPr>
          </a:p>
        </p:txBody>
      </p:sp>
      <p:sp>
        <p:nvSpPr>
          <p:cNvPr id="58" name="Down Arrow 57"/>
          <p:cNvSpPr/>
          <p:nvPr/>
        </p:nvSpPr>
        <p:spPr bwMode="auto">
          <a:xfrm>
            <a:off x="4531492" y="5515261"/>
            <a:ext cx="605970" cy="504539"/>
          </a:xfrm>
          <a:prstGeom prst="downArrow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1" name="AutoShape 87"/>
          <p:cNvSpPr>
            <a:spLocks noChangeArrowheads="1"/>
          </p:cNvSpPr>
          <p:nvPr/>
        </p:nvSpPr>
        <p:spPr bwMode="gray">
          <a:xfrm>
            <a:off x="1889960" y="2315252"/>
            <a:ext cx="5319544" cy="105722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gamma/>
                  <a:tint val="0"/>
                  <a:invGamma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0" scaled="1"/>
          </a:gradFill>
          <a:ln w="28575" algn="ctr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l"/>
            <a:r>
              <a:rPr lang="en-US" sz="2200" b="1" smtClean="0">
                <a:solidFill>
                  <a:srgbClr val="0000FF"/>
                </a:solidFill>
              </a:rPr>
              <a:t>Sự hợp </a:t>
            </a:r>
            <a:r>
              <a:rPr lang="en-US" sz="2200" b="1">
                <a:solidFill>
                  <a:srgbClr val="0000FF"/>
                </a:solidFill>
              </a:rPr>
              <a:t>tác </a:t>
            </a:r>
            <a:r>
              <a:rPr lang="en-US" sz="2200" b="1" smtClean="0">
                <a:solidFill>
                  <a:srgbClr val="0000FF"/>
                </a:solidFill>
              </a:rPr>
              <a:t>đào tạo giữa Khoa với </a:t>
            </a:r>
          </a:p>
          <a:p>
            <a:pPr algn="l"/>
            <a:r>
              <a:rPr lang="en-US" sz="2200" b="1" smtClean="0">
                <a:solidFill>
                  <a:srgbClr val="0000FF"/>
                </a:solidFill>
              </a:rPr>
              <a:t>doanh nghiệp là cần thiết và mang </a:t>
            </a:r>
          </a:p>
          <a:p>
            <a:pPr algn="l"/>
            <a:r>
              <a:rPr lang="en-US" altLang="en-US" sz="2200" b="1">
                <a:solidFill>
                  <a:srgbClr val="0000FF"/>
                </a:solidFill>
              </a:rPr>
              <a:t>n</a:t>
            </a:r>
            <a:r>
              <a:rPr lang="en-US" altLang="en-US" sz="2200" b="1" smtClean="0">
                <a:solidFill>
                  <a:srgbClr val="0000FF"/>
                </a:solidFill>
              </a:rPr>
              <a:t>hiều lợi ích cho cả 2 bên và xã hội</a:t>
            </a:r>
            <a:endParaRPr lang="en-US" altLang="en-US" sz="22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05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2" grpId="0"/>
      <p:bldP spid="23" grpId="0"/>
      <p:bldP spid="35" grpId="0"/>
      <p:bldP spid="38" grpId="0" animBg="1"/>
      <p:bldP spid="39" grpId="0" animBg="1"/>
      <p:bldP spid="42" grpId="0" animBg="1"/>
      <p:bldP spid="43" grpId="0"/>
      <p:bldP spid="44" grpId="0" animBg="1"/>
      <p:bldP spid="45" grpId="0"/>
      <p:bldP spid="46" grpId="0" animBg="1"/>
      <p:bldP spid="47" grpId="0" animBg="1"/>
      <p:bldP spid="48" grpId="0" animBg="1"/>
      <p:bldP spid="56" grpId="0"/>
      <p:bldP spid="58" grpId="0" animBg="1"/>
      <p:bldP spid="6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9600"/>
          </a:xfrm>
          <a:gradFill flip="none" rotWithShape="1">
            <a:gsLst>
              <a:gs pos="0">
                <a:srgbClr val="FFFF00"/>
              </a:gs>
              <a:gs pos="50000">
                <a:schemeClr val="accent1">
                  <a:lumMod val="20000"/>
                  <a:lumOff val="80000"/>
                </a:schemeClr>
              </a:gs>
              <a:gs pos="100000">
                <a:srgbClr val="66FF33"/>
              </a:gs>
            </a:gsLst>
            <a:lin ang="54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sz="3200" b="1">
                <a:solidFill>
                  <a:srgbClr val="0000CC"/>
                </a:solidFill>
                <a:effectLst/>
                <a:latin typeface="+mj-lt"/>
              </a:rPr>
              <a:t>1. ĐẶT VẤN ĐỀ</a:t>
            </a:r>
            <a:endParaRPr lang="en-US" sz="3200" b="1" dirty="0">
              <a:solidFill>
                <a:srgbClr val="9900CC"/>
              </a:solidFill>
              <a:effectLst/>
              <a:latin typeface="+mj-lt"/>
            </a:endParaRPr>
          </a:p>
        </p:txBody>
      </p:sp>
      <p:sp>
        <p:nvSpPr>
          <p:cNvPr id="43" name="Freeform 3"/>
          <p:cNvSpPr>
            <a:spLocks/>
          </p:cNvSpPr>
          <p:nvPr/>
        </p:nvSpPr>
        <p:spPr bwMode="gray">
          <a:xfrm rot="10800000" flipH="1" flipV="1">
            <a:off x="-1" y="837980"/>
            <a:ext cx="9144001" cy="941938"/>
          </a:xfrm>
          <a:custGeom>
            <a:avLst/>
            <a:gdLst>
              <a:gd name="T0" fmla="*/ 3724 w 3796"/>
              <a:gd name="T1" fmla="*/ 288 h 816"/>
              <a:gd name="T2" fmla="*/ 1346 w 3796"/>
              <a:gd name="T3" fmla="*/ 290 h 816"/>
              <a:gd name="T4" fmla="*/ 1246 w 3796"/>
              <a:gd name="T5" fmla="*/ 258 h 816"/>
              <a:gd name="T6" fmla="*/ 1066 w 3796"/>
              <a:gd name="T7" fmla="*/ 79 h 816"/>
              <a:gd name="T8" fmla="*/ 923 w 3796"/>
              <a:gd name="T9" fmla="*/ 4 h 816"/>
              <a:gd name="T10" fmla="*/ 103 w 3796"/>
              <a:gd name="T11" fmla="*/ 4 h 816"/>
              <a:gd name="T12" fmla="*/ 2 w 3796"/>
              <a:gd name="T13" fmla="*/ 88 h 816"/>
              <a:gd name="T14" fmla="*/ 2 w 3796"/>
              <a:gd name="T15" fmla="*/ 729 h 816"/>
              <a:gd name="T16" fmla="*/ 103 w 3796"/>
              <a:gd name="T17" fmla="*/ 804 h 816"/>
              <a:gd name="T18" fmla="*/ 3688 w 3796"/>
              <a:gd name="T19" fmla="*/ 804 h 816"/>
              <a:gd name="T20" fmla="*/ 3790 w 3796"/>
              <a:gd name="T21" fmla="*/ 716 h 816"/>
              <a:gd name="T22" fmla="*/ 3790 w 3796"/>
              <a:gd name="T23" fmla="*/ 356 h 816"/>
              <a:gd name="T24" fmla="*/ 3724 w 3796"/>
              <a:gd name="T25" fmla="*/ 288 h 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796" h="816">
                <a:moveTo>
                  <a:pt x="3724" y="288"/>
                </a:moveTo>
                <a:cubicBezTo>
                  <a:pt x="2535" y="289"/>
                  <a:pt x="1346" y="290"/>
                  <a:pt x="1346" y="290"/>
                </a:cubicBezTo>
                <a:cubicBezTo>
                  <a:pt x="1304" y="288"/>
                  <a:pt x="1272" y="282"/>
                  <a:pt x="1246" y="258"/>
                </a:cubicBezTo>
                <a:cubicBezTo>
                  <a:pt x="1156" y="168"/>
                  <a:pt x="1066" y="79"/>
                  <a:pt x="1066" y="79"/>
                </a:cubicBezTo>
                <a:cubicBezTo>
                  <a:pt x="1034" y="48"/>
                  <a:pt x="1002" y="0"/>
                  <a:pt x="923" y="4"/>
                </a:cubicBezTo>
                <a:cubicBezTo>
                  <a:pt x="513" y="4"/>
                  <a:pt x="103" y="4"/>
                  <a:pt x="103" y="4"/>
                </a:cubicBezTo>
                <a:cubicBezTo>
                  <a:pt x="38" y="4"/>
                  <a:pt x="0" y="42"/>
                  <a:pt x="2" y="88"/>
                </a:cubicBezTo>
                <a:cubicBezTo>
                  <a:pt x="2" y="410"/>
                  <a:pt x="2" y="729"/>
                  <a:pt x="2" y="729"/>
                </a:cubicBezTo>
                <a:cubicBezTo>
                  <a:pt x="0" y="812"/>
                  <a:pt x="103" y="804"/>
                  <a:pt x="103" y="804"/>
                </a:cubicBezTo>
                <a:cubicBezTo>
                  <a:pt x="1895" y="804"/>
                  <a:pt x="3688" y="804"/>
                  <a:pt x="3688" y="804"/>
                </a:cubicBezTo>
                <a:cubicBezTo>
                  <a:pt x="3688" y="804"/>
                  <a:pt x="3794" y="816"/>
                  <a:pt x="3790" y="716"/>
                </a:cubicBezTo>
                <a:cubicBezTo>
                  <a:pt x="3790" y="536"/>
                  <a:pt x="3790" y="356"/>
                  <a:pt x="3790" y="356"/>
                </a:cubicBezTo>
                <a:cubicBezTo>
                  <a:pt x="3790" y="356"/>
                  <a:pt x="3796" y="288"/>
                  <a:pt x="3724" y="288"/>
                </a:cubicBezTo>
                <a:close/>
              </a:path>
            </a:pathLst>
          </a:custGeom>
          <a:gradFill rotWithShape="1">
            <a:gsLst>
              <a:gs pos="0">
                <a:schemeClr val="accent5">
                  <a:lumMod val="50000"/>
                </a:schemeClr>
              </a:gs>
              <a:gs pos="100000">
                <a:srgbClr val="FFFF00"/>
              </a:gs>
            </a:gsLst>
            <a:lin ang="5400000" scaled="1"/>
          </a:gra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/>
          <a:lstStyle/>
          <a:p>
            <a:endParaRPr lang="en-US"/>
          </a:p>
        </p:txBody>
      </p:sp>
      <p:sp>
        <p:nvSpPr>
          <p:cNvPr id="44" name="Rectangle 43"/>
          <p:cNvSpPr/>
          <p:nvPr/>
        </p:nvSpPr>
        <p:spPr>
          <a:xfrm>
            <a:off x="-1" y="1201269"/>
            <a:ext cx="845820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smtClean="0">
                <a:solidFill>
                  <a:srgbClr val="0000FF"/>
                </a:solidFill>
              </a:rPr>
              <a:t>Sự hợp </a:t>
            </a:r>
            <a:r>
              <a:rPr lang="en-US" sz="2200" b="1">
                <a:solidFill>
                  <a:srgbClr val="0000FF"/>
                </a:solidFill>
              </a:rPr>
              <a:t>tác </a:t>
            </a:r>
            <a:r>
              <a:rPr lang="en-US" sz="2200" b="1">
                <a:solidFill>
                  <a:srgbClr val="0000FF"/>
                </a:solidFill>
              </a:rPr>
              <a:t>giữa </a:t>
            </a:r>
            <a:r>
              <a:rPr lang="en-US" sz="2200" b="1" smtClean="0">
                <a:solidFill>
                  <a:srgbClr val="0000FF"/>
                </a:solidFill>
              </a:rPr>
              <a:t>khoa và doanh </a:t>
            </a:r>
            <a:r>
              <a:rPr lang="en-US" sz="2200" b="1">
                <a:solidFill>
                  <a:srgbClr val="0000FF"/>
                </a:solidFill>
              </a:rPr>
              <a:t>nghiệp còn nhiều hạn chế</a:t>
            </a:r>
            <a:endParaRPr lang="en-US" sz="2200" b="1" dirty="0">
              <a:solidFill>
                <a:srgbClr val="0000FF"/>
              </a:solidFill>
            </a:endParaRPr>
          </a:p>
        </p:txBody>
      </p:sp>
      <p:sp>
        <p:nvSpPr>
          <p:cNvPr id="55" name="Pentagon 54"/>
          <p:cNvSpPr/>
          <p:nvPr/>
        </p:nvSpPr>
        <p:spPr>
          <a:xfrm>
            <a:off x="1248849" y="4419600"/>
            <a:ext cx="7895152" cy="2169888"/>
          </a:xfrm>
          <a:prstGeom prst="homePlate">
            <a:avLst>
              <a:gd name="adj" fmla="val 0"/>
            </a:avLst>
          </a:prstGeom>
          <a:gradFill flip="none" rotWithShape="1">
            <a:gsLst>
              <a:gs pos="78000">
                <a:srgbClr val="D9A803"/>
              </a:gs>
              <a:gs pos="0">
                <a:srgbClr val="FFE101"/>
              </a:gs>
              <a:gs pos="100000">
                <a:srgbClr val="F79646">
                  <a:lumMod val="50000"/>
                </a:srgbClr>
              </a:gs>
            </a:gsLst>
            <a:lin ang="108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/>
            <a:endParaRPr lang="en-US" kern="0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56" name="Pentagon 55"/>
          <p:cNvSpPr/>
          <p:nvPr/>
        </p:nvSpPr>
        <p:spPr>
          <a:xfrm>
            <a:off x="0" y="4419600"/>
            <a:ext cx="2702580" cy="2169888"/>
          </a:xfrm>
          <a:prstGeom prst="homePlate">
            <a:avLst/>
          </a:prstGeom>
          <a:gradFill flip="none" rotWithShape="1">
            <a:gsLst>
              <a:gs pos="78000">
                <a:srgbClr val="D9A803"/>
              </a:gs>
              <a:gs pos="0">
                <a:srgbClr val="FFE101"/>
              </a:gs>
              <a:gs pos="100000">
                <a:srgbClr val="F79646">
                  <a:lumMod val="50000"/>
                </a:srgbClr>
              </a:gs>
            </a:gsLst>
            <a:lin ang="108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/>
            <a:endParaRPr lang="en-US" kern="0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62" name="Pentagon 61"/>
          <p:cNvSpPr/>
          <p:nvPr/>
        </p:nvSpPr>
        <p:spPr>
          <a:xfrm>
            <a:off x="1248848" y="2048303"/>
            <a:ext cx="7875993" cy="2066497"/>
          </a:xfrm>
          <a:prstGeom prst="homePlate">
            <a:avLst>
              <a:gd name="adj" fmla="val 0"/>
            </a:avLst>
          </a:prstGeom>
          <a:gradFill flip="none" rotWithShape="1">
            <a:gsLst>
              <a:gs pos="83000">
                <a:srgbClr val="5A930E"/>
              </a:gs>
              <a:gs pos="0">
                <a:srgbClr val="9BED17"/>
              </a:gs>
              <a:gs pos="100000">
                <a:srgbClr val="305808"/>
              </a:gs>
            </a:gsLst>
            <a:lin ang="108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/>
            <a:endParaRPr lang="en-US" kern="0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63" name="Pentagon 62"/>
          <p:cNvSpPr/>
          <p:nvPr/>
        </p:nvSpPr>
        <p:spPr>
          <a:xfrm>
            <a:off x="-1" y="2048303"/>
            <a:ext cx="2696021" cy="2066497"/>
          </a:xfrm>
          <a:prstGeom prst="homePlate">
            <a:avLst/>
          </a:prstGeom>
          <a:gradFill flip="none" rotWithShape="1">
            <a:gsLst>
              <a:gs pos="83000">
                <a:srgbClr val="5A930E"/>
              </a:gs>
              <a:gs pos="0">
                <a:srgbClr val="9BED17"/>
              </a:gs>
              <a:gs pos="100000">
                <a:srgbClr val="305808"/>
              </a:gs>
            </a:gsLst>
            <a:lin ang="108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/>
            <a:endParaRPr lang="en-US" kern="0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48656" y="2122795"/>
            <a:ext cx="13305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1</a:t>
            </a:r>
          </a:p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Box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348655" y="5589918"/>
            <a:ext cx="13337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4</a:t>
            </a:r>
          </a:p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Box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981822" y="2276683"/>
            <a:ext cx="68573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Lorem ipsum dolor sit amet, consectetuer adipiscing elit, sed diam nonummy nibh euismod tincidunt sed </a:t>
            </a:r>
            <a:endParaRPr 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1981821" y="5714779"/>
            <a:ext cx="68740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Lorem ipsum dolor sit amet, consectetuer adipiscing elit, sed diam nonummy nibh euismod tincidunt sed </a:t>
            </a:r>
            <a:endParaRPr 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95735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43" grpId="0" animBg="1"/>
      <p:bldP spid="4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54"/>
          <p:cNvSpPr>
            <a:spLocks noChangeArrowheads="1"/>
          </p:cNvSpPr>
          <p:nvPr/>
        </p:nvSpPr>
        <p:spPr bwMode="ltGray">
          <a:xfrm rot="5400000">
            <a:off x="-1656216" y="1438502"/>
            <a:ext cx="4824413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tint val="45490"/>
                  <a:invGamma/>
                </a:schemeClr>
              </a:gs>
            </a:gsLst>
            <a:lin ang="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" name="AutoShape 55"/>
          <p:cNvSpPr>
            <a:spLocks noChangeArrowheads="1"/>
          </p:cNvSpPr>
          <p:nvPr/>
        </p:nvSpPr>
        <p:spPr bwMode="ltGray">
          <a:xfrm rot="5400000" flipH="1">
            <a:off x="-1208540" y="1873476"/>
            <a:ext cx="4032250" cy="3930651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gradFill rotWithShape="0">
            <a:gsLst>
              <a:gs pos="0">
                <a:schemeClr val="tx1"/>
              </a:gs>
              <a:gs pos="100000">
                <a:srgbClr val="FFFF99"/>
              </a:gs>
              <a:gs pos="100000">
                <a:srgbClr val="FF9933">
                  <a:alpha val="0"/>
                </a:srgbClr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AutoShape 78"/>
          <p:cNvSpPr>
            <a:spLocks noChangeArrowheads="1"/>
          </p:cNvSpPr>
          <p:nvPr/>
        </p:nvSpPr>
        <p:spPr bwMode="gray">
          <a:xfrm>
            <a:off x="3214904" y="4075506"/>
            <a:ext cx="5395696" cy="93458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gamma/>
                  <a:tint val="0"/>
                  <a:invGamma/>
                </a:schemeClr>
              </a:gs>
              <a:gs pos="100000">
                <a:srgbClr val="FF66FF"/>
              </a:gs>
            </a:gsLst>
            <a:lin ang="0" scaled="1"/>
          </a:gradFill>
          <a:ln w="28575" algn="ctr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just"/>
            <a:r>
              <a:rPr lang="en-US" sz="2200" b="1">
                <a:solidFill>
                  <a:srgbClr val="000099"/>
                </a:solidFill>
              </a:rPr>
              <a:t>D</a:t>
            </a:r>
            <a:r>
              <a:rPr lang="en-US" sz="2200" b="1" smtClean="0">
                <a:solidFill>
                  <a:srgbClr val="000099"/>
                </a:solidFill>
              </a:rPr>
              <a:t>oanh </a:t>
            </a:r>
            <a:r>
              <a:rPr lang="en-US" sz="2200" b="1">
                <a:solidFill>
                  <a:srgbClr val="000099"/>
                </a:solidFill>
              </a:rPr>
              <a:t>nghiệp phải mất </a:t>
            </a:r>
            <a:r>
              <a:rPr lang="en-US" sz="2200" b="1">
                <a:solidFill>
                  <a:srgbClr val="000099"/>
                </a:solidFill>
              </a:rPr>
              <a:t>nhiều </a:t>
            </a:r>
            <a:r>
              <a:rPr lang="en-US" sz="2200" b="1" smtClean="0">
                <a:solidFill>
                  <a:srgbClr val="000099"/>
                </a:solidFill>
              </a:rPr>
              <a:t>thời</a:t>
            </a:r>
          </a:p>
          <a:p>
            <a:pPr algn="just"/>
            <a:r>
              <a:rPr lang="en-US" sz="2200" b="1" smtClean="0">
                <a:solidFill>
                  <a:srgbClr val="000099"/>
                </a:solidFill>
              </a:rPr>
              <a:t>gian, chi </a:t>
            </a:r>
            <a:r>
              <a:rPr lang="en-US" sz="2200" b="1">
                <a:solidFill>
                  <a:srgbClr val="000099"/>
                </a:solidFill>
              </a:rPr>
              <a:t>phí để đào tạo lại</a:t>
            </a:r>
            <a:endParaRPr lang="en-US" altLang="en-US" sz="2200" b="1" dirty="0">
              <a:solidFill>
                <a:srgbClr val="000099"/>
              </a:solidFill>
            </a:endParaRPr>
          </a:p>
        </p:txBody>
      </p:sp>
      <p:sp>
        <p:nvSpPr>
          <p:cNvPr id="11" name="AutoShape 87"/>
          <p:cNvSpPr>
            <a:spLocks noChangeArrowheads="1"/>
          </p:cNvSpPr>
          <p:nvPr/>
        </p:nvSpPr>
        <p:spPr bwMode="gray">
          <a:xfrm>
            <a:off x="2287867" y="1245527"/>
            <a:ext cx="5488158" cy="88807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gamma/>
                  <a:tint val="0"/>
                  <a:invGamma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0" scaled="1"/>
          </a:gradFill>
          <a:ln w="28575" algn="ctr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l"/>
            <a:r>
              <a:rPr lang="en-US" sz="2200" b="1" smtClean="0">
                <a:solidFill>
                  <a:srgbClr val="0000FF"/>
                </a:solidFill>
              </a:rPr>
              <a:t>Khoa </a:t>
            </a:r>
            <a:r>
              <a:rPr lang="en-US" sz="2200" b="1">
                <a:solidFill>
                  <a:srgbClr val="0000FF"/>
                </a:solidFill>
              </a:rPr>
              <a:t>ý thức được phải hợp </a:t>
            </a:r>
            <a:r>
              <a:rPr lang="en-US" sz="2200" b="1">
                <a:solidFill>
                  <a:srgbClr val="0000FF"/>
                </a:solidFill>
              </a:rPr>
              <a:t>tác </a:t>
            </a:r>
            <a:endParaRPr lang="en-US" sz="2200" b="1" smtClean="0">
              <a:solidFill>
                <a:srgbClr val="0000FF"/>
              </a:solidFill>
            </a:endParaRPr>
          </a:p>
          <a:p>
            <a:pPr algn="l"/>
            <a:r>
              <a:rPr lang="en-US" sz="2200" b="1" smtClean="0">
                <a:solidFill>
                  <a:srgbClr val="0000FF"/>
                </a:solidFill>
              </a:rPr>
              <a:t>đào </a:t>
            </a:r>
            <a:r>
              <a:rPr lang="en-US" sz="2200" b="1">
                <a:solidFill>
                  <a:srgbClr val="0000FF"/>
                </a:solidFill>
              </a:rPr>
              <a:t>tạo </a:t>
            </a:r>
            <a:r>
              <a:rPr lang="en-US" sz="2200" b="1" smtClean="0">
                <a:solidFill>
                  <a:srgbClr val="0000FF"/>
                </a:solidFill>
              </a:rPr>
              <a:t>với doanh </a:t>
            </a:r>
            <a:r>
              <a:rPr lang="en-US" sz="2200" b="1">
                <a:solidFill>
                  <a:srgbClr val="0000FF"/>
                </a:solidFill>
              </a:rPr>
              <a:t>nghiệp</a:t>
            </a:r>
            <a:endParaRPr lang="en-US" altLang="en-US" sz="2200" b="1" dirty="0">
              <a:solidFill>
                <a:srgbClr val="0000FF"/>
              </a:solidFill>
            </a:endParaRPr>
          </a:p>
        </p:txBody>
      </p:sp>
      <p:grpSp>
        <p:nvGrpSpPr>
          <p:cNvPr id="12" name="Group 88"/>
          <p:cNvGrpSpPr>
            <a:grpSpLocks/>
          </p:cNvGrpSpPr>
          <p:nvPr/>
        </p:nvGrpSpPr>
        <p:grpSpPr bwMode="auto">
          <a:xfrm>
            <a:off x="1906866" y="1656444"/>
            <a:ext cx="381000" cy="381000"/>
            <a:chOff x="2078" y="1680"/>
            <a:chExt cx="1615" cy="1615"/>
          </a:xfrm>
        </p:grpSpPr>
        <p:sp>
          <p:nvSpPr>
            <p:cNvPr id="13" name="Oval 89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90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Oval 91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6" name="Oval 92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FFCC00">
                    <a:gamma/>
                    <a:shade val="0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7" name="Oval 93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18" name="Oval 94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FFCC00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3" name="Group 109"/>
          <p:cNvGrpSpPr>
            <a:grpSpLocks/>
          </p:cNvGrpSpPr>
          <p:nvPr/>
        </p:nvGrpSpPr>
        <p:grpSpPr bwMode="auto">
          <a:xfrm>
            <a:off x="2817690" y="4352653"/>
            <a:ext cx="381000" cy="381000"/>
            <a:chOff x="2078" y="1680"/>
            <a:chExt cx="1615" cy="1615"/>
          </a:xfrm>
        </p:grpSpPr>
        <p:sp>
          <p:nvSpPr>
            <p:cNvPr id="34" name="Oval 110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Oval 111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" name="Oval 112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7" name="Oval 11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8D67E1">
                    <a:gamma/>
                    <a:shade val="0"/>
                    <a:invGamma/>
                  </a:srgbClr>
                </a:gs>
                <a:gs pos="100000">
                  <a:srgbClr val="8D67E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8" name="Oval 114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9" name="Oval 11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8D67E1"/>
                </a:gs>
                <a:gs pos="100000">
                  <a:srgbClr val="8D67E1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48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32368"/>
          </a:xfrm>
          <a:gradFill flip="none" rotWithShape="1">
            <a:gsLst>
              <a:gs pos="0">
                <a:srgbClr val="FFFF00"/>
              </a:gs>
              <a:gs pos="50000">
                <a:schemeClr val="accent1">
                  <a:lumMod val="20000"/>
                  <a:lumOff val="80000"/>
                </a:schemeClr>
              </a:gs>
              <a:gs pos="100000">
                <a:srgbClr val="66FF33"/>
              </a:gs>
            </a:gsLst>
            <a:lin ang="54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6350" lvl="1">
              <a:lnSpc>
                <a:spcPct val="130000"/>
              </a:lnSpc>
            </a:pPr>
            <a:r>
              <a:rPr lang="en-US" sz="3200" b="1">
                <a:solidFill>
                  <a:srgbClr val="0000CC"/>
                </a:solidFill>
                <a:effectLst/>
                <a:latin typeface="+mj-lt"/>
              </a:rPr>
              <a:t>1. ĐẶT VẤN ĐỀ</a:t>
            </a:r>
            <a:endParaRPr lang="en-US" sz="3200" b="1" dirty="0">
              <a:solidFill>
                <a:srgbClr val="0000CC"/>
              </a:solidFill>
              <a:effectLst/>
              <a:latin typeface="+mj-lt"/>
            </a:endParaRPr>
          </a:p>
        </p:txBody>
      </p:sp>
      <p:sp>
        <p:nvSpPr>
          <p:cNvPr id="49" name="AutoShape 81"/>
          <p:cNvSpPr>
            <a:spLocks noChangeArrowheads="1"/>
          </p:cNvSpPr>
          <p:nvPr/>
        </p:nvSpPr>
        <p:spPr bwMode="gray">
          <a:xfrm>
            <a:off x="3200155" y="2463939"/>
            <a:ext cx="5410445" cy="1172579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gamma/>
                  <a:tint val="0"/>
                  <a:invGamma/>
                </a:schemeClr>
              </a:gs>
              <a:gs pos="100000">
                <a:srgbClr val="66FF99"/>
              </a:gs>
            </a:gsLst>
            <a:lin ang="0" scaled="1"/>
          </a:gradFill>
          <a:ln w="28575" algn="ctr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just"/>
            <a:r>
              <a:rPr lang="en-US" sz="2200" b="1">
                <a:solidFill>
                  <a:srgbClr val="000000"/>
                </a:solidFill>
              </a:rPr>
              <a:t>L</a:t>
            </a:r>
            <a:r>
              <a:rPr lang="en-US" sz="2200" b="1" smtClean="0">
                <a:solidFill>
                  <a:srgbClr val="000000"/>
                </a:solidFill>
              </a:rPr>
              <a:t>à </a:t>
            </a:r>
            <a:r>
              <a:rPr lang="en-US" sz="2200" b="1">
                <a:solidFill>
                  <a:srgbClr val="000000"/>
                </a:solidFill>
              </a:rPr>
              <a:t>yếu tố cần thiết trong việc </a:t>
            </a:r>
            <a:r>
              <a:rPr lang="en-US" sz="2200" b="1">
                <a:solidFill>
                  <a:srgbClr val="000000"/>
                </a:solidFill>
              </a:rPr>
              <a:t>xây </a:t>
            </a:r>
            <a:endParaRPr lang="en-US" sz="2200" b="1" smtClean="0">
              <a:solidFill>
                <a:srgbClr val="000000"/>
              </a:solidFill>
            </a:endParaRPr>
          </a:p>
          <a:p>
            <a:pPr algn="just"/>
            <a:r>
              <a:rPr lang="en-US" sz="2200" b="1" smtClean="0">
                <a:solidFill>
                  <a:srgbClr val="000000"/>
                </a:solidFill>
              </a:rPr>
              <a:t>dựng chương trình </a:t>
            </a:r>
            <a:r>
              <a:rPr lang="en-US" sz="2200" b="1">
                <a:solidFill>
                  <a:srgbClr val="000000"/>
                </a:solidFill>
              </a:rPr>
              <a:t>đào tạo </a:t>
            </a:r>
            <a:r>
              <a:rPr lang="en-US" sz="2200" b="1">
                <a:solidFill>
                  <a:srgbClr val="000000"/>
                </a:solidFill>
              </a:rPr>
              <a:t>của </a:t>
            </a:r>
            <a:endParaRPr lang="en-US" sz="2200" b="1" smtClean="0">
              <a:solidFill>
                <a:srgbClr val="000000"/>
              </a:solidFill>
            </a:endParaRPr>
          </a:p>
          <a:p>
            <a:pPr algn="just"/>
            <a:r>
              <a:rPr lang="en-US" sz="2200" b="1" smtClean="0">
                <a:solidFill>
                  <a:srgbClr val="000000"/>
                </a:solidFill>
              </a:rPr>
              <a:t>Khoa phải gắn </a:t>
            </a:r>
            <a:r>
              <a:rPr lang="en-US" sz="2200" b="1">
                <a:solidFill>
                  <a:srgbClr val="000000"/>
                </a:solidFill>
              </a:rPr>
              <a:t>liền yêu cầu thực tiễn</a:t>
            </a:r>
            <a:endParaRPr lang="en-US" altLang="en-US" sz="2200" b="1" dirty="0">
              <a:solidFill>
                <a:srgbClr val="000000"/>
              </a:solidFill>
            </a:endParaRPr>
          </a:p>
        </p:txBody>
      </p:sp>
      <p:grpSp>
        <p:nvGrpSpPr>
          <p:cNvPr id="50" name="Group 102"/>
          <p:cNvGrpSpPr>
            <a:grpSpLocks/>
          </p:cNvGrpSpPr>
          <p:nvPr/>
        </p:nvGrpSpPr>
        <p:grpSpPr bwMode="auto">
          <a:xfrm>
            <a:off x="2808446" y="2860083"/>
            <a:ext cx="381000" cy="381000"/>
            <a:chOff x="2078" y="1680"/>
            <a:chExt cx="1615" cy="1615"/>
          </a:xfrm>
        </p:grpSpPr>
        <p:sp>
          <p:nvSpPr>
            <p:cNvPr id="51" name="Oval 103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2" name="Oval 104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" name="Oval 105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54" name="Oval 106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21B3E1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55" name="Oval 107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56" name="Oval 108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58" name="AutoShape 84"/>
          <p:cNvSpPr>
            <a:spLocks noChangeArrowheads="1"/>
          </p:cNvSpPr>
          <p:nvPr/>
        </p:nvSpPr>
        <p:spPr bwMode="gray">
          <a:xfrm>
            <a:off x="2452357" y="5368308"/>
            <a:ext cx="5323668" cy="84185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gamma/>
                  <a:tint val="0"/>
                  <a:invGamma/>
                </a:schemeClr>
              </a:gs>
              <a:gs pos="100000">
                <a:srgbClr val="00FFFF"/>
              </a:gs>
            </a:gsLst>
            <a:lin ang="0" scaled="1"/>
          </a:gradFill>
          <a:ln w="28575" algn="ctr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l"/>
            <a:r>
              <a:rPr lang="en-US" sz="2200" b="1">
                <a:solidFill>
                  <a:srgbClr val="000000"/>
                </a:solidFill>
              </a:rPr>
              <a:t>M</a:t>
            </a:r>
            <a:r>
              <a:rPr lang="en-US" sz="2200" b="1" smtClean="0">
                <a:solidFill>
                  <a:srgbClr val="000000"/>
                </a:solidFill>
              </a:rPr>
              <a:t>ang </a:t>
            </a:r>
            <a:r>
              <a:rPr lang="en-US" sz="2200" b="1">
                <a:solidFill>
                  <a:srgbClr val="000000"/>
                </a:solidFill>
              </a:rPr>
              <a:t>lại nhiều lợi ích trực tiếp </a:t>
            </a:r>
            <a:r>
              <a:rPr lang="en-US" sz="2200" b="1">
                <a:solidFill>
                  <a:srgbClr val="000000"/>
                </a:solidFill>
              </a:rPr>
              <a:t>cho </a:t>
            </a:r>
            <a:endParaRPr lang="en-US" sz="2200" b="1" smtClean="0">
              <a:solidFill>
                <a:srgbClr val="000000"/>
              </a:solidFill>
            </a:endParaRPr>
          </a:p>
          <a:p>
            <a:pPr algn="l"/>
            <a:r>
              <a:rPr lang="en-US" sz="2200" b="1" smtClean="0">
                <a:solidFill>
                  <a:srgbClr val="000000"/>
                </a:solidFill>
              </a:rPr>
              <a:t>cả hai </a:t>
            </a:r>
            <a:r>
              <a:rPr lang="en-US" sz="2200" b="1">
                <a:solidFill>
                  <a:srgbClr val="000000"/>
                </a:solidFill>
              </a:rPr>
              <a:t>bên và cho xã hội</a:t>
            </a:r>
            <a:r>
              <a:rPr lang="en-US" b="1">
                <a:solidFill>
                  <a:srgbClr val="000000"/>
                </a:solidFill>
              </a:rPr>
              <a:t>.</a:t>
            </a:r>
            <a:endParaRPr lang="en-US" altLang="en-US" sz="2200" b="1" dirty="0">
              <a:solidFill>
                <a:srgbClr val="000000"/>
              </a:solidFill>
            </a:endParaRPr>
          </a:p>
        </p:txBody>
      </p:sp>
      <p:grpSp>
        <p:nvGrpSpPr>
          <p:cNvPr id="59" name="Group 95"/>
          <p:cNvGrpSpPr>
            <a:grpSpLocks/>
          </p:cNvGrpSpPr>
          <p:nvPr/>
        </p:nvGrpSpPr>
        <p:grpSpPr bwMode="auto">
          <a:xfrm>
            <a:off x="2061577" y="5539505"/>
            <a:ext cx="381000" cy="381000"/>
            <a:chOff x="2078" y="1680"/>
            <a:chExt cx="1615" cy="1615"/>
          </a:xfrm>
        </p:grpSpPr>
        <p:sp>
          <p:nvSpPr>
            <p:cNvPr id="60" name="Oval 96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" name="Oval 97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" name="Oval 98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63" name="Oval 99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48BE67">
                    <a:gamma/>
                    <a:shade val="0"/>
                    <a:invGamma/>
                  </a:srgbClr>
                </a:gs>
                <a:gs pos="100000">
                  <a:srgbClr val="48BE67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64" name="Oval 100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65" name="Oval 101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48BE67"/>
                </a:gs>
                <a:gs pos="100000">
                  <a:srgbClr val="48BE67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66" name="Group 65"/>
          <p:cNvGrpSpPr>
            <a:grpSpLocks/>
          </p:cNvGrpSpPr>
          <p:nvPr/>
        </p:nvGrpSpPr>
        <p:grpSpPr bwMode="auto">
          <a:xfrm>
            <a:off x="23679" y="1282698"/>
            <a:ext cx="814520" cy="5095333"/>
            <a:chOff x="2416" y="1296"/>
            <a:chExt cx="1088" cy="2496"/>
          </a:xfrm>
        </p:grpSpPr>
        <p:sp>
          <p:nvSpPr>
            <p:cNvPr id="67" name="AutoShape 9"/>
            <p:cNvSpPr>
              <a:spLocks noChangeArrowheads="1"/>
            </p:cNvSpPr>
            <p:nvPr/>
          </p:nvSpPr>
          <p:spPr bwMode="gray">
            <a:xfrm>
              <a:off x="2464" y="2304"/>
              <a:ext cx="1008" cy="1488"/>
            </a:xfrm>
            <a:prstGeom prst="roundRect">
              <a:avLst>
                <a:gd name="adj" fmla="val 7935"/>
              </a:avLst>
            </a:prstGeom>
            <a:gradFill rotWithShape="1">
              <a:gsLst>
                <a:gs pos="0">
                  <a:srgbClr val="99CC00">
                    <a:gamma/>
                    <a:shade val="46275"/>
                    <a:invGamma/>
                  </a:srgbClr>
                </a:gs>
                <a:gs pos="100000">
                  <a:srgbClr val="99CC0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" name="AutoShape 37"/>
            <p:cNvSpPr>
              <a:spLocks noChangeArrowheads="1"/>
            </p:cNvSpPr>
            <p:nvPr/>
          </p:nvSpPr>
          <p:spPr bwMode="gray">
            <a:xfrm>
              <a:off x="2416" y="1296"/>
              <a:ext cx="1088" cy="1248"/>
            </a:xfrm>
            <a:prstGeom prst="roundRect">
              <a:avLst>
                <a:gd name="adj" fmla="val 17509"/>
              </a:avLst>
            </a:prstGeom>
            <a:solidFill>
              <a:srgbClr val="34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9" name="AutoShape 38"/>
            <p:cNvSpPr>
              <a:spLocks noChangeArrowheads="1"/>
            </p:cNvSpPr>
            <p:nvPr/>
          </p:nvSpPr>
          <p:spPr bwMode="gray">
            <a:xfrm>
              <a:off x="2442" y="2202"/>
              <a:ext cx="1040" cy="31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4B034">
                    <a:alpha val="0"/>
                  </a:srgbClr>
                </a:gs>
                <a:gs pos="100000">
                  <a:srgbClr val="34B034">
                    <a:gamma/>
                    <a:tint val="4549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0" name="AutoShape 39"/>
            <p:cNvSpPr>
              <a:spLocks noChangeArrowheads="1"/>
            </p:cNvSpPr>
            <p:nvPr/>
          </p:nvSpPr>
          <p:spPr bwMode="gray">
            <a:xfrm>
              <a:off x="2442" y="1311"/>
              <a:ext cx="1040" cy="30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4B034">
                    <a:gamma/>
                    <a:tint val="15294"/>
                    <a:invGamma/>
                  </a:srgbClr>
                </a:gs>
                <a:gs pos="100000">
                  <a:srgbClr val="34B034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" name="AutoShape 48"/>
            <p:cNvSpPr>
              <a:spLocks noChangeArrowheads="1"/>
            </p:cNvSpPr>
            <p:nvPr/>
          </p:nvSpPr>
          <p:spPr bwMode="gray">
            <a:xfrm flipV="1">
              <a:off x="2544" y="3600"/>
              <a:ext cx="864" cy="144"/>
            </a:xfrm>
            <a:prstGeom prst="roundRect">
              <a:avLst>
                <a:gd name="adj" fmla="val 50000"/>
              </a:avLst>
            </a:prstGeom>
            <a:gradFill rotWithShape="0">
              <a:gsLst>
                <a:gs pos="0">
                  <a:srgbClr val="99CC00">
                    <a:gamma/>
                    <a:tint val="33333"/>
                    <a:invGamma/>
                  </a:srgbClr>
                </a:gs>
                <a:gs pos="100000">
                  <a:srgbClr val="99CC0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pic>
        <p:nvPicPr>
          <p:cNvPr id="7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883" y="3016105"/>
            <a:ext cx="1692917" cy="152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04954" y="4572000"/>
            <a:ext cx="13286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>
                <a:solidFill>
                  <a:srgbClr val="000099"/>
                </a:solidFill>
              </a:rPr>
              <a:t>Q</a:t>
            </a:r>
            <a:r>
              <a:rPr lang="en-US" sz="2200" b="1" smtClean="0">
                <a:solidFill>
                  <a:srgbClr val="000099"/>
                </a:solidFill>
              </a:rPr>
              <a:t>uan hệ hợp tác</a:t>
            </a:r>
            <a:endParaRPr lang="en-US" sz="2200" b="1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322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11" grpId="0" animBg="1"/>
      <p:bldP spid="48" grpId="0" animBg="1"/>
      <p:bldP spid="49" grpId="0" animBg="1"/>
      <p:bldP spid="5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DDT-CVBAO\Pictures\blue-3d-border-ppt-backgrounds-powerpoin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43542"/>
            <a:ext cx="4532376" cy="533400"/>
          </a:xfrm>
        </p:spPr>
        <p:txBody>
          <a:bodyPr/>
          <a:lstStyle/>
          <a:p>
            <a:r>
              <a:rPr lang="en-US" altLang="en-US" sz="2800" b="1" dirty="0" smtClean="0">
                <a:solidFill>
                  <a:srgbClr val="FFFF00"/>
                </a:solidFill>
              </a:rPr>
              <a:t>GIỚI THIỆU</a:t>
            </a:r>
            <a:endParaRPr lang="en-US" altLang="en-US" sz="2800" b="1" dirty="0">
              <a:solidFill>
                <a:srgbClr val="FFFF00"/>
              </a:solidFill>
            </a:endParaRPr>
          </a:p>
        </p:txBody>
      </p:sp>
      <p:grpSp>
        <p:nvGrpSpPr>
          <p:cNvPr id="8" name="Group 141"/>
          <p:cNvGrpSpPr>
            <a:grpSpLocks/>
          </p:cNvGrpSpPr>
          <p:nvPr/>
        </p:nvGrpSpPr>
        <p:grpSpPr bwMode="auto">
          <a:xfrm rot="19795455">
            <a:off x="2492094" y="1706055"/>
            <a:ext cx="3657600" cy="600075"/>
            <a:chOff x="1392" y="3216"/>
            <a:chExt cx="3360" cy="384"/>
          </a:xfrm>
        </p:grpSpPr>
        <p:sp>
          <p:nvSpPr>
            <p:cNvPr id="9" name="Oval 132"/>
            <p:cNvSpPr>
              <a:spLocks noChangeArrowheads="1"/>
            </p:cNvSpPr>
            <p:nvPr/>
          </p:nvSpPr>
          <p:spPr bwMode="gray">
            <a:xfrm>
              <a:off x="1392" y="3216"/>
              <a:ext cx="3350" cy="368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tint val="0"/>
                    <a:invGamma/>
                  </a:srgbClr>
                </a:gs>
                <a:gs pos="50000">
                  <a:srgbClr val="00CC66"/>
                </a:gs>
                <a:gs pos="100000">
                  <a:srgbClr val="00CC66">
                    <a:gamma/>
                    <a:tint val="0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10" name="Oval 133"/>
            <p:cNvSpPr>
              <a:spLocks noChangeArrowheads="1"/>
            </p:cNvSpPr>
            <p:nvPr/>
          </p:nvSpPr>
          <p:spPr bwMode="gray">
            <a:xfrm>
              <a:off x="1392" y="3216"/>
              <a:ext cx="3360" cy="384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alpha val="32001"/>
                  </a:srgbClr>
                </a:gs>
                <a:gs pos="100000">
                  <a:srgbClr val="00CC66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11" name="Oval 134"/>
            <p:cNvSpPr>
              <a:spLocks noChangeArrowheads="1"/>
            </p:cNvSpPr>
            <p:nvPr/>
          </p:nvSpPr>
          <p:spPr bwMode="gray">
            <a:xfrm>
              <a:off x="1417" y="3241"/>
              <a:ext cx="3287" cy="334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shade val="54118"/>
                    <a:invGamma/>
                  </a:srgbClr>
                </a:gs>
                <a:gs pos="50000">
                  <a:srgbClr val="00CC66"/>
                </a:gs>
                <a:gs pos="100000">
                  <a:srgbClr val="00CC66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12" name="Oval 135"/>
            <p:cNvSpPr>
              <a:spLocks noChangeArrowheads="1"/>
            </p:cNvSpPr>
            <p:nvPr/>
          </p:nvSpPr>
          <p:spPr bwMode="gray">
            <a:xfrm>
              <a:off x="1417" y="3241"/>
              <a:ext cx="3287" cy="334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shade val="63529"/>
                    <a:invGamma/>
                  </a:srgbClr>
                </a:gs>
                <a:gs pos="100000">
                  <a:srgbClr val="00CC66">
                    <a:alpha val="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13" name="Group 87"/>
          <p:cNvGrpSpPr>
            <a:grpSpLocks/>
          </p:cNvGrpSpPr>
          <p:nvPr/>
        </p:nvGrpSpPr>
        <p:grpSpPr bwMode="auto">
          <a:xfrm rot="687673">
            <a:off x="745102" y="2942450"/>
            <a:ext cx="2514600" cy="2590800"/>
            <a:chOff x="839" y="1224"/>
            <a:chExt cx="862" cy="862"/>
          </a:xfrm>
        </p:grpSpPr>
        <p:sp>
          <p:nvSpPr>
            <p:cNvPr id="14" name="Oval 88"/>
            <p:cNvSpPr>
              <a:spLocks noChangeArrowheads="1"/>
            </p:cNvSpPr>
            <p:nvPr/>
          </p:nvSpPr>
          <p:spPr bwMode="gray">
            <a:xfrm>
              <a:off x="839" y="1224"/>
              <a:ext cx="862" cy="862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tint val="0"/>
                    <a:invGamma/>
                  </a:srgbClr>
                </a:gs>
                <a:gs pos="50000">
                  <a:srgbClr val="00CC66"/>
                </a:gs>
                <a:gs pos="100000">
                  <a:srgbClr val="00CC66">
                    <a:gamma/>
                    <a:tint val="0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5" name="Oval 89"/>
            <p:cNvSpPr>
              <a:spLocks noChangeArrowheads="1"/>
            </p:cNvSpPr>
            <p:nvPr/>
          </p:nvSpPr>
          <p:spPr bwMode="gray">
            <a:xfrm>
              <a:off x="839" y="1224"/>
              <a:ext cx="862" cy="862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alpha val="32001"/>
                  </a:srgbClr>
                </a:gs>
                <a:gs pos="100000">
                  <a:srgbClr val="00CC66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6" name="Oval 90"/>
            <p:cNvSpPr>
              <a:spLocks noChangeArrowheads="1"/>
            </p:cNvSpPr>
            <p:nvPr/>
          </p:nvSpPr>
          <p:spPr bwMode="gray">
            <a:xfrm>
              <a:off x="895" y="1280"/>
              <a:ext cx="750" cy="750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shade val="54118"/>
                    <a:invGamma/>
                  </a:srgbClr>
                </a:gs>
                <a:gs pos="50000">
                  <a:srgbClr val="00CC66"/>
                </a:gs>
                <a:gs pos="100000">
                  <a:srgbClr val="00CC66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17" name="Oval 91"/>
            <p:cNvSpPr>
              <a:spLocks noChangeArrowheads="1"/>
            </p:cNvSpPr>
            <p:nvPr/>
          </p:nvSpPr>
          <p:spPr bwMode="gray">
            <a:xfrm>
              <a:off x="896" y="1280"/>
              <a:ext cx="749" cy="750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shade val="63529"/>
                    <a:invGamma/>
                  </a:srgbClr>
                </a:gs>
                <a:gs pos="100000">
                  <a:srgbClr val="00CC66">
                    <a:alpha val="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18" name="Oval 92"/>
            <p:cNvSpPr>
              <a:spLocks noChangeArrowheads="1"/>
            </p:cNvSpPr>
            <p:nvPr/>
          </p:nvSpPr>
          <p:spPr bwMode="gray">
            <a:xfrm>
              <a:off x="936" y="1318"/>
              <a:ext cx="674" cy="674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19" name="Oval 93"/>
            <p:cNvSpPr>
              <a:spLocks noChangeArrowheads="1"/>
            </p:cNvSpPr>
            <p:nvPr/>
          </p:nvSpPr>
          <p:spPr bwMode="gray">
            <a:xfrm>
              <a:off x="947" y="1329"/>
              <a:ext cx="653" cy="653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46275"/>
                    <a:invGamma/>
                  </a:srgbClr>
                </a:gs>
                <a:gs pos="100000">
                  <a:srgbClr val="C0C0C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0" name="Oval 94"/>
            <p:cNvSpPr>
              <a:spLocks noChangeArrowheads="1"/>
            </p:cNvSpPr>
            <p:nvPr/>
          </p:nvSpPr>
          <p:spPr bwMode="gray">
            <a:xfrm>
              <a:off x="955" y="1333"/>
              <a:ext cx="637" cy="636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alpha val="0"/>
                  </a:srgbClr>
                </a:gs>
                <a:gs pos="100000">
                  <a:srgbClr val="C0C0C0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1" name="Oval 95"/>
            <p:cNvSpPr>
              <a:spLocks noChangeArrowheads="1"/>
            </p:cNvSpPr>
            <p:nvPr/>
          </p:nvSpPr>
          <p:spPr bwMode="gray">
            <a:xfrm>
              <a:off x="962" y="1339"/>
              <a:ext cx="606" cy="595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79216"/>
                    <a:invGamma/>
                  </a:srgbClr>
                </a:gs>
                <a:gs pos="100000">
                  <a:srgbClr val="C0C0C0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2" name="Oval 96"/>
            <p:cNvSpPr>
              <a:spLocks noChangeArrowheads="1"/>
            </p:cNvSpPr>
            <p:nvPr/>
          </p:nvSpPr>
          <p:spPr bwMode="gray">
            <a:xfrm>
              <a:off x="997" y="1356"/>
              <a:ext cx="539" cy="483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tint val="0"/>
                    <a:invGamma/>
                  </a:srgbClr>
                </a:gs>
                <a:gs pos="100000">
                  <a:srgbClr val="C0C0C0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</p:grpSp>
      <p:sp>
        <p:nvSpPr>
          <p:cNvPr id="23" name="Text Box 44"/>
          <p:cNvSpPr txBox="1">
            <a:spLocks noChangeArrowheads="1"/>
          </p:cNvSpPr>
          <p:nvPr/>
        </p:nvSpPr>
        <p:spPr bwMode="gray">
          <a:xfrm rot="19865915">
            <a:off x="3255428" y="1877532"/>
            <a:ext cx="189346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en-US" sz="2400" b="1" dirty="0" smtClean="0">
                <a:solidFill>
                  <a:srgbClr val="FFFFFF"/>
                </a:solidFill>
              </a:rPr>
              <a:t>CĐ </a:t>
            </a:r>
            <a:r>
              <a:rPr lang="en-US" altLang="en-US" sz="2400" b="1" dirty="0" err="1" smtClean="0">
                <a:solidFill>
                  <a:srgbClr val="FFFFFF"/>
                </a:solidFill>
              </a:rPr>
              <a:t>tiên</a:t>
            </a:r>
            <a:r>
              <a:rPr lang="en-US" altLang="en-US" sz="2400" b="1" dirty="0" smtClean="0">
                <a:solidFill>
                  <a:srgbClr val="FFFFFF"/>
                </a:solidFill>
              </a:rPr>
              <a:t> </a:t>
            </a:r>
            <a:r>
              <a:rPr lang="en-US" altLang="en-US" sz="2400" b="1" dirty="0" err="1" smtClean="0">
                <a:solidFill>
                  <a:srgbClr val="FFFFFF"/>
                </a:solidFill>
              </a:rPr>
              <a:t>tiến</a:t>
            </a:r>
            <a:endParaRPr lang="en-US" altLang="en-US" sz="2400" b="1" dirty="0">
              <a:solidFill>
                <a:srgbClr val="FFFFFF"/>
              </a:solidFill>
            </a:endParaRPr>
          </a:p>
        </p:txBody>
      </p:sp>
      <p:grpSp>
        <p:nvGrpSpPr>
          <p:cNvPr id="24" name="Group 142"/>
          <p:cNvGrpSpPr>
            <a:grpSpLocks/>
          </p:cNvGrpSpPr>
          <p:nvPr/>
        </p:nvGrpSpPr>
        <p:grpSpPr bwMode="auto">
          <a:xfrm rot="20500972">
            <a:off x="3111444" y="2216217"/>
            <a:ext cx="5473559" cy="600075"/>
            <a:chOff x="1392" y="3216"/>
            <a:chExt cx="3360" cy="384"/>
          </a:xfrm>
        </p:grpSpPr>
        <p:sp>
          <p:nvSpPr>
            <p:cNvPr id="25" name="Oval 143"/>
            <p:cNvSpPr>
              <a:spLocks noChangeArrowheads="1"/>
            </p:cNvSpPr>
            <p:nvPr/>
          </p:nvSpPr>
          <p:spPr bwMode="gray">
            <a:xfrm>
              <a:off x="1392" y="3216"/>
              <a:ext cx="3350" cy="368"/>
            </a:xfrm>
            <a:prstGeom prst="ellipse">
              <a:avLst/>
            </a:prstGeom>
            <a:gradFill rotWithShape="1">
              <a:gsLst>
                <a:gs pos="0">
                  <a:srgbClr val="FAAF54">
                    <a:gamma/>
                    <a:tint val="0"/>
                    <a:invGamma/>
                  </a:srgbClr>
                </a:gs>
                <a:gs pos="50000">
                  <a:srgbClr val="FAAF54"/>
                </a:gs>
                <a:gs pos="100000">
                  <a:srgbClr val="FAAF54">
                    <a:gamma/>
                    <a:tint val="0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26" name="Oval 144"/>
            <p:cNvSpPr>
              <a:spLocks noChangeArrowheads="1"/>
            </p:cNvSpPr>
            <p:nvPr/>
          </p:nvSpPr>
          <p:spPr bwMode="gray">
            <a:xfrm>
              <a:off x="1392" y="3216"/>
              <a:ext cx="3360" cy="384"/>
            </a:xfrm>
            <a:prstGeom prst="ellipse">
              <a:avLst/>
            </a:prstGeom>
            <a:gradFill rotWithShape="1">
              <a:gsLst>
                <a:gs pos="0">
                  <a:srgbClr val="FAAF54">
                    <a:alpha val="32001"/>
                  </a:srgbClr>
                </a:gs>
                <a:gs pos="100000">
                  <a:srgbClr val="FAAF54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27" name="Oval 145"/>
            <p:cNvSpPr>
              <a:spLocks noChangeArrowheads="1"/>
            </p:cNvSpPr>
            <p:nvPr/>
          </p:nvSpPr>
          <p:spPr bwMode="gray">
            <a:xfrm>
              <a:off x="1417" y="3241"/>
              <a:ext cx="3287" cy="334"/>
            </a:xfrm>
            <a:prstGeom prst="ellipse">
              <a:avLst/>
            </a:prstGeom>
            <a:gradFill rotWithShape="1">
              <a:gsLst>
                <a:gs pos="0">
                  <a:srgbClr val="FAAF54">
                    <a:gamma/>
                    <a:shade val="54118"/>
                    <a:invGamma/>
                  </a:srgbClr>
                </a:gs>
                <a:gs pos="50000">
                  <a:srgbClr val="FAAF54"/>
                </a:gs>
                <a:gs pos="100000">
                  <a:srgbClr val="FAAF54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28" name="Oval 146"/>
            <p:cNvSpPr>
              <a:spLocks noChangeArrowheads="1"/>
            </p:cNvSpPr>
            <p:nvPr/>
          </p:nvSpPr>
          <p:spPr bwMode="gray">
            <a:xfrm>
              <a:off x="1417" y="3241"/>
              <a:ext cx="3287" cy="334"/>
            </a:xfrm>
            <a:prstGeom prst="ellipse">
              <a:avLst/>
            </a:prstGeom>
            <a:gradFill rotWithShape="1">
              <a:gsLst>
                <a:gs pos="0">
                  <a:srgbClr val="FAAF54">
                    <a:gamma/>
                    <a:shade val="63529"/>
                    <a:invGamma/>
                  </a:srgbClr>
                </a:gs>
                <a:gs pos="100000">
                  <a:srgbClr val="FAAF54">
                    <a:alpha val="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29" name="Group 147"/>
          <p:cNvGrpSpPr>
            <a:grpSpLocks/>
          </p:cNvGrpSpPr>
          <p:nvPr/>
        </p:nvGrpSpPr>
        <p:grpSpPr bwMode="auto">
          <a:xfrm rot="21186085">
            <a:off x="3420627" y="3413938"/>
            <a:ext cx="4670137" cy="600075"/>
            <a:chOff x="1392" y="3216"/>
            <a:chExt cx="3360" cy="384"/>
          </a:xfrm>
        </p:grpSpPr>
        <p:sp>
          <p:nvSpPr>
            <p:cNvPr id="30" name="Oval 148"/>
            <p:cNvSpPr>
              <a:spLocks noChangeArrowheads="1"/>
            </p:cNvSpPr>
            <p:nvPr/>
          </p:nvSpPr>
          <p:spPr bwMode="gray">
            <a:xfrm>
              <a:off x="1392" y="3216"/>
              <a:ext cx="3350" cy="368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tint val="0"/>
                    <a:invGamma/>
                  </a:srgbClr>
                </a:gs>
                <a:gs pos="50000">
                  <a:srgbClr val="00CC66"/>
                </a:gs>
                <a:gs pos="100000">
                  <a:srgbClr val="00CC66">
                    <a:gamma/>
                    <a:tint val="0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" name="Oval 149"/>
            <p:cNvSpPr>
              <a:spLocks noChangeArrowheads="1"/>
            </p:cNvSpPr>
            <p:nvPr/>
          </p:nvSpPr>
          <p:spPr bwMode="gray">
            <a:xfrm>
              <a:off x="1392" y="3216"/>
              <a:ext cx="3360" cy="384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alpha val="32001"/>
                  </a:srgbClr>
                </a:gs>
                <a:gs pos="100000">
                  <a:srgbClr val="00CC66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2" name="Oval 150"/>
            <p:cNvSpPr>
              <a:spLocks noChangeArrowheads="1"/>
            </p:cNvSpPr>
            <p:nvPr/>
          </p:nvSpPr>
          <p:spPr bwMode="gray">
            <a:xfrm>
              <a:off x="1417" y="3241"/>
              <a:ext cx="3287" cy="334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shade val="54118"/>
                    <a:invGamma/>
                  </a:srgbClr>
                </a:gs>
                <a:gs pos="50000">
                  <a:srgbClr val="00CC66"/>
                </a:gs>
                <a:gs pos="100000">
                  <a:srgbClr val="00CC66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3" name="Oval 151"/>
            <p:cNvSpPr>
              <a:spLocks noChangeArrowheads="1"/>
            </p:cNvSpPr>
            <p:nvPr/>
          </p:nvSpPr>
          <p:spPr bwMode="gray">
            <a:xfrm>
              <a:off x="1417" y="3241"/>
              <a:ext cx="3287" cy="334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4" name="Group 152"/>
          <p:cNvGrpSpPr>
            <a:grpSpLocks/>
          </p:cNvGrpSpPr>
          <p:nvPr/>
        </p:nvGrpSpPr>
        <p:grpSpPr bwMode="auto">
          <a:xfrm rot="209396">
            <a:off x="3374194" y="4472713"/>
            <a:ext cx="4114800" cy="600075"/>
            <a:chOff x="1392" y="3216"/>
            <a:chExt cx="3360" cy="384"/>
          </a:xfrm>
        </p:grpSpPr>
        <p:sp>
          <p:nvSpPr>
            <p:cNvPr id="35" name="Oval 153"/>
            <p:cNvSpPr>
              <a:spLocks noChangeArrowheads="1"/>
            </p:cNvSpPr>
            <p:nvPr/>
          </p:nvSpPr>
          <p:spPr bwMode="gray">
            <a:xfrm>
              <a:off x="1392" y="3216"/>
              <a:ext cx="3350" cy="368"/>
            </a:xfrm>
            <a:prstGeom prst="ellipse">
              <a:avLst/>
            </a:prstGeom>
            <a:gradFill rotWithShape="1">
              <a:gsLst>
                <a:gs pos="0">
                  <a:srgbClr val="FAAF54">
                    <a:gamma/>
                    <a:tint val="0"/>
                    <a:invGamma/>
                  </a:srgbClr>
                </a:gs>
                <a:gs pos="50000">
                  <a:srgbClr val="FAAF54"/>
                </a:gs>
                <a:gs pos="100000">
                  <a:srgbClr val="FAAF54">
                    <a:gamma/>
                    <a:tint val="0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6" name="Oval 154"/>
            <p:cNvSpPr>
              <a:spLocks noChangeArrowheads="1"/>
            </p:cNvSpPr>
            <p:nvPr/>
          </p:nvSpPr>
          <p:spPr bwMode="gray">
            <a:xfrm>
              <a:off x="1392" y="3216"/>
              <a:ext cx="3360" cy="384"/>
            </a:xfrm>
            <a:prstGeom prst="ellipse">
              <a:avLst/>
            </a:prstGeom>
            <a:gradFill rotWithShape="1">
              <a:gsLst>
                <a:gs pos="0">
                  <a:srgbClr val="FAAF54">
                    <a:alpha val="32001"/>
                  </a:srgbClr>
                </a:gs>
                <a:gs pos="100000">
                  <a:srgbClr val="FAAF54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7" name="Oval 155"/>
            <p:cNvSpPr>
              <a:spLocks noChangeArrowheads="1"/>
            </p:cNvSpPr>
            <p:nvPr/>
          </p:nvSpPr>
          <p:spPr bwMode="gray">
            <a:xfrm>
              <a:off x="1417" y="3241"/>
              <a:ext cx="3287" cy="334"/>
            </a:xfrm>
            <a:prstGeom prst="ellipse">
              <a:avLst/>
            </a:prstGeom>
            <a:gradFill rotWithShape="1">
              <a:gsLst>
                <a:gs pos="0">
                  <a:srgbClr val="FAAF54">
                    <a:gamma/>
                    <a:shade val="54118"/>
                    <a:invGamma/>
                  </a:srgbClr>
                </a:gs>
                <a:gs pos="50000">
                  <a:srgbClr val="FAAF54"/>
                </a:gs>
                <a:gs pos="100000">
                  <a:srgbClr val="FAAF54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8" name="Oval 156"/>
            <p:cNvSpPr>
              <a:spLocks noChangeArrowheads="1"/>
            </p:cNvSpPr>
            <p:nvPr/>
          </p:nvSpPr>
          <p:spPr bwMode="gray">
            <a:xfrm>
              <a:off x="1417" y="3241"/>
              <a:ext cx="3287" cy="334"/>
            </a:xfrm>
            <a:prstGeom prst="ellipse">
              <a:avLst/>
            </a:prstGeom>
            <a:gradFill rotWithShape="1">
              <a:gsLst>
                <a:gs pos="0">
                  <a:srgbClr val="FAAF54">
                    <a:gamma/>
                    <a:shade val="63529"/>
                    <a:invGamma/>
                  </a:srgbClr>
                </a:gs>
                <a:gs pos="100000">
                  <a:srgbClr val="FAAF54">
                    <a:alpha val="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9" name="Group 157"/>
          <p:cNvGrpSpPr>
            <a:grpSpLocks/>
          </p:cNvGrpSpPr>
          <p:nvPr/>
        </p:nvGrpSpPr>
        <p:grpSpPr bwMode="auto">
          <a:xfrm rot="687673">
            <a:off x="3096426" y="5466897"/>
            <a:ext cx="4267200" cy="600075"/>
            <a:chOff x="1392" y="3216"/>
            <a:chExt cx="3360" cy="384"/>
          </a:xfrm>
        </p:grpSpPr>
        <p:sp>
          <p:nvSpPr>
            <p:cNvPr id="40" name="Oval 158"/>
            <p:cNvSpPr>
              <a:spLocks noChangeArrowheads="1"/>
            </p:cNvSpPr>
            <p:nvPr/>
          </p:nvSpPr>
          <p:spPr bwMode="gray">
            <a:xfrm>
              <a:off x="1392" y="3216"/>
              <a:ext cx="3350" cy="368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tint val="0"/>
                    <a:invGamma/>
                  </a:srgbClr>
                </a:gs>
                <a:gs pos="50000">
                  <a:srgbClr val="00CC66"/>
                </a:gs>
                <a:gs pos="100000">
                  <a:srgbClr val="00CC66">
                    <a:gamma/>
                    <a:tint val="0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41" name="Oval 159"/>
            <p:cNvSpPr>
              <a:spLocks noChangeArrowheads="1"/>
            </p:cNvSpPr>
            <p:nvPr/>
          </p:nvSpPr>
          <p:spPr bwMode="gray">
            <a:xfrm>
              <a:off x="1392" y="3216"/>
              <a:ext cx="3360" cy="384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alpha val="32001"/>
                  </a:srgbClr>
                </a:gs>
                <a:gs pos="100000">
                  <a:srgbClr val="00CC66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42" name="Oval 160"/>
            <p:cNvSpPr>
              <a:spLocks noChangeArrowheads="1"/>
            </p:cNvSpPr>
            <p:nvPr/>
          </p:nvSpPr>
          <p:spPr bwMode="gray">
            <a:xfrm>
              <a:off x="1417" y="3241"/>
              <a:ext cx="3287" cy="334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shade val="54118"/>
                    <a:invGamma/>
                  </a:srgbClr>
                </a:gs>
                <a:gs pos="50000">
                  <a:srgbClr val="00CC66"/>
                </a:gs>
                <a:gs pos="100000">
                  <a:srgbClr val="00CC66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43" name="Oval 161"/>
            <p:cNvSpPr>
              <a:spLocks noChangeArrowheads="1"/>
            </p:cNvSpPr>
            <p:nvPr/>
          </p:nvSpPr>
          <p:spPr bwMode="gray">
            <a:xfrm>
              <a:off x="1417" y="3241"/>
              <a:ext cx="3287" cy="334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shade val="63529"/>
                    <a:invGamma/>
                  </a:srgbClr>
                </a:gs>
                <a:gs pos="100000">
                  <a:srgbClr val="00CC66">
                    <a:alpha val="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44" name="Text Box 172"/>
          <p:cNvSpPr txBox="1">
            <a:spLocks noChangeArrowheads="1"/>
          </p:cNvSpPr>
          <p:nvPr/>
        </p:nvSpPr>
        <p:spPr bwMode="gray">
          <a:xfrm rot="20470144">
            <a:off x="3409193" y="2300518"/>
            <a:ext cx="47981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en-US" sz="2400" b="1" dirty="0" smtClean="0">
                <a:solidFill>
                  <a:srgbClr val="000000"/>
                </a:solidFill>
              </a:rPr>
              <a:t>CĐ </a:t>
            </a:r>
            <a:r>
              <a:rPr lang="en-US" altLang="en-US" sz="2400" b="1" dirty="0" err="1" smtClean="0">
                <a:solidFill>
                  <a:srgbClr val="000000"/>
                </a:solidFill>
              </a:rPr>
              <a:t>và</a:t>
            </a:r>
            <a:r>
              <a:rPr lang="en-US" altLang="en-US" sz="2400" b="1" dirty="0" smtClean="0">
                <a:solidFill>
                  <a:srgbClr val="000000"/>
                </a:solidFill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</a:rPr>
              <a:t>trung</a:t>
            </a:r>
            <a:r>
              <a:rPr lang="en-US" altLang="en-US" sz="2400" b="1" dirty="0" smtClean="0">
                <a:solidFill>
                  <a:srgbClr val="000000"/>
                </a:solidFill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</a:rPr>
              <a:t>cấp</a:t>
            </a:r>
            <a:r>
              <a:rPr lang="en-US" altLang="en-US" sz="2400" b="1" dirty="0" smtClean="0">
                <a:solidFill>
                  <a:srgbClr val="000000"/>
                </a:solidFill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</a:rPr>
              <a:t>chuyên</a:t>
            </a:r>
            <a:r>
              <a:rPr lang="en-US" altLang="en-US" sz="2400" b="1" dirty="0" smtClean="0">
                <a:solidFill>
                  <a:srgbClr val="000000"/>
                </a:solidFill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</a:rPr>
              <a:t>nghiệp</a:t>
            </a:r>
            <a:endParaRPr lang="en-US" altLang="en-US" sz="2400" b="1" dirty="0">
              <a:solidFill>
                <a:srgbClr val="000000"/>
              </a:solidFill>
            </a:endParaRPr>
          </a:p>
        </p:txBody>
      </p:sp>
      <p:sp>
        <p:nvSpPr>
          <p:cNvPr id="45" name="Text Box 173"/>
          <p:cNvSpPr txBox="1">
            <a:spLocks noChangeArrowheads="1"/>
          </p:cNvSpPr>
          <p:nvPr/>
        </p:nvSpPr>
        <p:spPr bwMode="gray">
          <a:xfrm rot="21097232">
            <a:off x="5001661" y="3506203"/>
            <a:ext cx="144943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en-US" sz="2400" b="1" dirty="0" smtClean="0">
                <a:solidFill>
                  <a:srgbClr val="990000"/>
                </a:solidFill>
              </a:rPr>
              <a:t>CĐ </a:t>
            </a:r>
            <a:r>
              <a:rPr lang="en-US" altLang="en-US" sz="2400" b="1" dirty="0" err="1" smtClean="0">
                <a:solidFill>
                  <a:srgbClr val="990000"/>
                </a:solidFill>
              </a:rPr>
              <a:t>nghề</a:t>
            </a:r>
            <a:endParaRPr lang="en-US" altLang="en-US" sz="2400" b="1" dirty="0">
              <a:solidFill>
                <a:srgbClr val="990000"/>
              </a:solidFill>
            </a:endParaRPr>
          </a:p>
        </p:txBody>
      </p:sp>
      <p:sp>
        <p:nvSpPr>
          <p:cNvPr id="46" name="Text Box 174"/>
          <p:cNvSpPr txBox="1">
            <a:spLocks noChangeArrowheads="1"/>
          </p:cNvSpPr>
          <p:nvPr/>
        </p:nvSpPr>
        <p:spPr bwMode="gray">
          <a:xfrm rot="211530">
            <a:off x="4368391" y="4568612"/>
            <a:ext cx="21820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en-US" sz="2400" b="1" dirty="0" smtClean="0">
                <a:solidFill>
                  <a:srgbClr val="0000CC"/>
                </a:solidFill>
              </a:rPr>
              <a:t>CĐ </a:t>
            </a:r>
            <a:r>
              <a:rPr lang="en-US" altLang="en-US" sz="2400" b="1" dirty="0" err="1" smtClean="0">
                <a:solidFill>
                  <a:srgbClr val="0000CC"/>
                </a:solidFill>
              </a:rPr>
              <a:t>liên</a:t>
            </a:r>
            <a:r>
              <a:rPr lang="en-US" altLang="en-US" sz="2400" b="1" dirty="0" smtClean="0">
                <a:solidFill>
                  <a:srgbClr val="0000CC"/>
                </a:solidFill>
              </a:rPr>
              <a:t> </a:t>
            </a:r>
            <a:r>
              <a:rPr lang="en-US" altLang="en-US" sz="2400" b="1" dirty="0" err="1" smtClean="0">
                <a:solidFill>
                  <a:srgbClr val="0000CC"/>
                </a:solidFill>
              </a:rPr>
              <a:t>thông</a:t>
            </a:r>
            <a:endParaRPr lang="en-US" altLang="en-US" sz="2400" b="1" dirty="0">
              <a:solidFill>
                <a:srgbClr val="0000CC"/>
              </a:solidFill>
            </a:endParaRPr>
          </a:p>
        </p:txBody>
      </p:sp>
      <p:sp>
        <p:nvSpPr>
          <p:cNvPr id="47" name="Text Box 175"/>
          <p:cNvSpPr txBox="1">
            <a:spLocks noChangeArrowheads="1"/>
          </p:cNvSpPr>
          <p:nvPr/>
        </p:nvSpPr>
        <p:spPr bwMode="gray">
          <a:xfrm rot="687673">
            <a:off x="4372495" y="5566981"/>
            <a:ext cx="24240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en-US" sz="2400" b="1" dirty="0" smtClean="0">
                <a:solidFill>
                  <a:srgbClr val="FFFF00"/>
                </a:solidFill>
              </a:rPr>
              <a:t>CĐ </a:t>
            </a:r>
            <a:r>
              <a:rPr lang="en-US" altLang="en-US" sz="2400" b="1" dirty="0" err="1" smtClean="0">
                <a:solidFill>
                  <a:srgbClr val="FFFF00"/>
                </a:solidFill>
              </a:rPr>
              <a:t>chuyển</a:t>
            </a:r>
            <a:r>
              <a:rPr lang="en-US" altLang="en-US" sz="2400" b="1" dirty="0" smtClean="0">
                <a:solidFill>
                  <a:srgbClr val="FFFF00"/>
                </a:solidFill>
              </a:rPr>
              <a:t> </a:t>
            </a:r>
            <a:r>
              <a:rPr lang="en-US" altLang="en-US" sz="2400" b="1" dirty="0" err="1" smtClean="0">
                <a:solidFill>
                  <a:srgbClr val="FFFF00"/>
                </a:solidFill>
              </a:rPr>
              <a:t>tiếp</a:t>
            </a:r>
            <a:endParaRPr lang="en-US" altLang="en-US" sz="2400" b="1" dirty="0">
              <a:solidFill>
                <a:srgbClr val="FFFF00"/>
              </a:solidFill>
            </a:endParaRPr>
          </a:p>
        </p:txBody>
      </p:sp>
      <p:sp>
        <p:nvSpPr>
          <p:cNvPr id="48" name="Text Box 176"/>
          <p:cNvSpPr txBox="1">
            <a:spLocks noChangeArrowheads="1"/>
          </p:cNvSpPr>
          <p:nvPr/>
        </p:nvSpPr>
        <p:spPr bwMode="auto">
          <a:xfrm>
            <a:off x="990356" y="3610428"/>
            <a:ext cx="201529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 b="1" dirty="0" smtClean="0">
                <a:solidFill>
                  <a:srgbClr val="000000"/>
                </a:solidFill>
              </a:rPr>
              <a:t>BẬC CAO</a:t>
            </a:r>
          </a:p>
          <a:p>
            <a:r>
              <a:rPr lang="en-US" altLang="en-US" sz="2400" b="1" dirty="0" smtClean="0">
                <a:solidFill>
                  <a:srgbClr val="000000"/>
                </a:solidFill>
              </a:rPr>
              <a:t>ĐẲNG VÀ </a:t>
            </a:r>
          </a:p>
          <a:p>
            <a:r>
              <a:rPr lang="en-US" altLang="en-US" sz="2400" b="1" dirty="0" smtClean="0">
                <a:solidFill>
                  <a:srgbClr val="000000"/>
                </a:solidFill>
              </a:rPr>
              <a:t>TRUNG CẤP</a:t>
            </a:r>
            <a:endParaRPr lang="en-US" altLang="en-US" sz="2400" b="1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7543" y="685800"/>
            <a:ext cx="3449629" cy="830997"/>
          </a:xfrm>
          <a:prstGeom prst="rect">
            <a:avLst/>
          </a:prstGeom>
          <a:solidFill>
            <a:srgbClr val="FF66FF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0000CC"/>
                </a:solidFill>
                <a:latin typeface="+mj-lt"/>
              </a:rPr>
              <a:t>Khoa</a:t>
            </a:r>
            <a:r>
              <a:rPr lang="en-US" sz="2400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+mj-lt"/>
              </a:rPr>
              <a:t>có</a:t>
            </a:r>
            <a:r>
              <a:rPr lang="en-US" sz="2400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+mj-lt"/>
              </a:rPr>
              <a:t>nhiệm</a:t>
            </a:r>
            <a:r>
              <a:rPr lang="en-US" sz="2400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+mj-lt"/>
              </a:rPr>
              <a:t>vụ</a:t>
            </a:r>
            <a:r>
              <a:rPr lang="en-US" sz="2400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+mj-lt"/>
              </a:rPr>
              <a:t>thực</a:t>
            </a:r>
            <a:r>
              <a:rPr lang="en-US" sz="2400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+mj-lt"/>
              </a:rPr>
              <a:t>hiện</a:t>
            </a:r>
            <a:r>
              <a:rPr lang="en-US" sz="2400" dirty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+mj-lt"/>
              </a:rPr>
              <a:t>quá</a:t>
            </a:r>
            <a:r>
              <a:rPr lang="en-US" sz="2400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+mj-lt"/>
              </a:rPr>
              <a:t>trình</a:t>
            </a:r>
            <a:r>
              <a:rPr lang="en-US" sz="2400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+mj-lt"/>
              </a:rPr>
              <a:t>đào</a:t>
            </a:r>
            <a:r>
              <a:rPr lang="en-US" sz="2400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+mj-lt"/>
              </a:rPr>
              <a:t>tạo</a:t>
            </a:r>
            <a:endParaRPr lang="en-US" sz="2400" dirty="0">
              <a:solidFill>
                <a:srgbClr val="0000CC"/>
              </a:solidFill>
              <a:latin typeface="+mj-lt"/>
            </a:endParaRPr>
          </a:p>
        </p:txBody>
      </p:sp>
      <p:sp>
        <p:nvSpPr>
          <p:cNvPr id="49" name="Down Arrow 48"/>
          <p:cNvSpPr/>
          <p:nvPr/>
        </p:nvSpPr>
        <p:spPr bwMode="auto">
          <a:xfrm>
            <a:off x="1524000" y="1528610"/>
            <a:ext cx="1063954" cy="1399648"/>
          </a:xfrm>
          <a:prstGeom prst="downArrow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127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44" grpId="0"/>
      <p:bldP spid="45" grpId="0"/>
      <p:bldP spid="46" grpId="0"/>
      <p:bldP spid="47" grpId="0"/>
      <p:bldP spid="48" grpId="0"/>
      <p:bldP spid="4" grpId="0" animBg="1"/>
      <p:bldP spid="4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6" y="-21608"/>
            <a:ext cx="9166905" cy="6879608"/>
          </a:xfrm>
          <a:prstGeom prst="rect">
            <a:avLst/>
          </a:prstGeom>
        </p:spPr>
      </p:pic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057400" y="6465579"/>
            <a:ext cx="5904656" cy="365125"/>
          </a:xfrm>
        </p:spPr>
        <p:txBody>
          <a:bodyPr/>
          <a:lstStyle/>
          <a:p>
            <a:r>
              <a:rPr lang="en-US" sz="1600" b="1" dirty="0" smtClean="0">
                <a:solidFill>
                  <a:srgbClr val="FF00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KHOA CÔNG NGHỆ ĐIỆN – ĐIỆN TỬ</a:t>
            </a:r>
            <a:endParaRPr lang="en-US" sz="1600" b="1" dirty="0">
              <a:solidFill>
                <a:srgbClr val="FF00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ooter Placeholder 2"/>
          <p:cNvSpPr txBox="1">
            <a:spLocks/>
          </p:cNvSpPr>
          <p:nvPr/>
        </p:nvSpPr>
        <p:spPr bwMode="auto">
          <a:xfrm>
            <a:off x="1066800" y="152400"/>
            <a:ext cx="7848600" cy="1280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sz="2800" b="1" dirty="0" smtClean="0">
                <a:solidFill>
                  <a:srgbClr val="FF0000"/>
                </a:solidFill>
                <a:effectLst/>
                <a:latin typeface="+mj-lt"/>
              </a:rPr>
              <a:t>GIỚI THIỆU</a:t>
            </a:r>
          </a:p>
          <a:p>
            <a:pPr algn="just"/>
            <a:r>
              <a:rPr lang="en-US" sz="2400" b="1" dirty="0" err="1" smtClean="0">
                <a:solidFill>
                  <a:srgbClr val="0000CC"/>
                </a:solidFill>
                <a:effectLst/>
                <a:latin typeface="+mj-lt"/>
              </a:rPr>
              <a:t>Khoa</a:t>
            </a:r>
            <a:r>
              <a:rPr lang="en-US" sz="2400" b="1" dirty="0" smtClean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đóng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vai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trò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chủ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yếu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trong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quản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lý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và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điều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hành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hoạt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động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 smtClean="0">
                <a:solidFill>
                  <a:srgbClr val="0000CC"/>
                </a:solidFill>
                <a:effectLst/>
                <a:latin typeface="+mj-lt"/>
              </a:rPr>
              <a:t>về</a:t>
            </a:r>
            <a:r>
              <a:rPr lang="en-US" sz="2400" b="1" dirty="0" smtClean="0">
                <a:solidFill>
                  <a:srgbClr val="0000CC"/>
                </a:solidFill>
                <a:effectLst/>
                <a:latin typeface="+mj-lt"/>
              </a:rPr>
              <a:t>: </a:t>
            </a:r>
            <a:endParaRPr lang="en-US" sz="2400" b="1" dirty="0">
              <a:solidFill>
                <a:srgbClr val="0000CC"/>
              </a:solidFill>
              <a:effectLst/>
              <a:latin typeface="+mj-lt"/>
              <a:cs typeface="Arial" panose="020B0604020202020204" pitchFamily="34" charset="0"/>
            </a:endParaRPr>
          </a:p>
        </p:txBody>
      </p:sp>
      <p:grpSp>
        <p:nvGrpSpPr>
          <p:cNvPr id="8" name="Group 23"/>
          <p:cNvGrpSpPr>
            <a:grpSpLocks/>
          </p:cNvGrpSpPr>
          <p:nvPr/>
        </p:nvGrpSpPr>
        <p:grpSpPr bwMode="auto">
          <a:xfrm>
            <a:off x="1107744" y="1990158"/>
            <a:ext cx="8061357" cy="676842"/>
            <a:chOff x="1344" y="1392"/>
            <a:chExt cx="3072" cy="288"/>
          </a:xfrm>
        </p:grpSpPr>
        <p:sp>
          <p:nvSpPr>
            <p:cNvPr id="9" name="Rectangle 13"/>
            <p:cNvSpPr>
              <a:spLocks noChangeArrowheads="1"/>
            </p:cNvSpPr>
            <p:nvPr/>
          </p:nvSpPr>
          <p:spPr bwMode="gray">
            <a:xfrm>
              <a:off x="1680" y="1392"/>
              <a:ext cx="2736" cy="288"/>
            </a:xfrm>
            <a:prstGeom prst="rect">
              <a:avLst/>
            </a:prstGeom>
            <a:gradFill rotWithShape="1">
              <a:gsLst>
                <a:gs pos="0">
                  <a:srgbClr val="68D8F2">
                    <a:gamma/>
                    <a:tint val="36471"/>
                    <a:invGamma/>
                  </a:srgbClr>
                </a:gs>
                <a:gs pos="100000">
                  <a:srgbClr val="68D8F2"/>
                </a:gs>
              </a:gsLst>
              <a:lin ang="0" scaled="1"/>
            </a:gradFill>
            <a:ln>
              <a:noFill/>
            </a:ln>
            <a:effectLst>
              <a:prstShdw prst="shdw17" dist="63500" dir="5400000">
                <a:srgbClr val="68D8F2">
                  <a:gamma/>
                  <a:shade val="60000"/>
                  <a:invGamma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" name="Rectangle 14"/>
            <p:cNvSpPr>
              <a:spLocks noChangeArrowheads="1"/>
            </p:cNvSpPr>
            <p:nvPr/>
          </p:nvSpPr>
          <p:spPr bwMode="gray">
            <a:xfrm>
              <a:off x="1344" y="1392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4D98E3">
                    <a:gamma/>
                    <a:shade val="51373"/>
                    <a:invGamma/>
                  </a:srgbClr>
                </a:gs>
                <a:gs pos="50000">
                  <a:srgbClr val="4D98E3"/>
                </a:gs>
                <a:gs pos="100000">
                  <a:srgbClr val="4D98E3">
                    <a:gamma/>
                    <a:shade val="51373"/>
                    <a:invGamma/>
                  </a:srgbClr>
                </a:gs>
              </a:gsLst>
              <a:lin ang="0" scaled="1"/>
            </a:gradFill>
            <a:ln>
              <a:noFill/>
            </a:ln>
            <a:effectLst>
              <a:prstShdw prst="shdw17" dist="63500" dir="5400000">
                <a:srgbClr val="4D98E3">
                  <a:gamma/>
                  <a:shade val="60000"/>
                  <a:invGamma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r>
                <a:rPr lang="en-US" altLang="en-US" sz="2400" b="1" dirty="0"/>
                <a:t>1</a:t>
              </a:r>
            </a:p>
          </p:txBody>
        </p:sp>
      </p:grpSp>
      <p:grpSp>
        <p:nvGrpSpPr>
          <p:cNvPr id="11" name="Group 24"/>
          <p:cNvGrpSpPr>
            <a:grpSpLocks/>
          </p:cNvGrpSpPr>
          <p:nvPr/>
        </p:nvGrpSpPr>
        <p:grpSpPr bwMode="auto">
          <a:xfrm>
            <a:off x="1107744" y="3048000"/>
            <a:ext cx="8061358" cy="685800"/>
            <a:chOff x="1344" y="1872"/>
            <a:chExt cx="3072" cy="288"/>
          </a:xfrm>
        </p:grpSpPr>
        <p:sp>
          <p:nvSpPr>
            <p:cNvPr id="12" name="Rectangle 15"/>
            <p:cNvSpPr>
              <a:spLocks noChangeArrowheads="1"/>
            </p:cNvSpPr>
            <p:nvPr/>
          </p:nvSpPr>
          <p:spPr bwMode="gray">
            <a:xfrm>
              <a:off x="1680" y="1872"/>
              <a:ext cx="2736" cy="288"/>
            </a:xfrm>
            <a:prstGeom prst="rect">
              <a:avLst/>
            </a:prstGeom>
            <a:gradFill rotWithShape="1">
              <a:gsLst>
                <a:gs pos="0">
                  <a:srgbClr val="9EB0FE">
                    <a:gamma/>
                    <a:tint val="36471"/>
                    <a:invGamma/>
                  </a:srgbClr>
                </a:gs>
                <a:gs pos="100000">
                  <a:srgbClr val="9EB0FE"/>
                </a:gs>
              </a:gsLst>
              <a:lin ang="0" scaled="1"/>
            </a:gradFill>
            <a:ln>
              <a:noFill/>
            </a:ln>
            <a:effectLst>
              <a:prstShdw prst="shdw17" dist="63500" dir="5400000">
                <a:srgbClr val="9EB0FE">
                  <a:gamma/>
                  <a:shade val="60000"/>
                  <a:invGamma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Rectangle 16"/>
            <p:cNvSpPr>
              <a:spLocks noChangeArrowheads="1"/>
            </p:cNvSpPr>
            <p:nvPr/>
          </p:nvSpPr>
          <p:spPr bwMode="gray">
            <a:xfrm>
              <a:off x="1344" y="1872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A971ED">
                    <a:gamma/>
                    <a:shade val="51373"/>
                    <a:invGamma/>
                  </a:srgbClr>
                </a:gs>
                <a:gs pos="50000">
                  <a:srgbClr val="A971ED"/>
                </a:gs>
                <a:gs pos="100000">
                  <a:srgbClr val="A971ED">
                    <a:gamma/>
                    <a:shade val="51373"/>
                    <a:invGamma/>
                  </a:srgbClr>
                </a:gs>
              </a:gsLst>
              <a:lin ang="0" scaled="1"/>
            </a:gradFill>
            <a:ln>
              <a:noFill/>
            </a:ln>
            <a:effectLst>
              <a:prstShdw prst="shdw17" dist="63500" dir="5400000">
                <a:srgbClr val="A971ED">
                  <a:gamma/>
                  <a:shade val="60000"/>
                  <a:invGamma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r>
                <a:rPr lang="en-US" altLang="en-US" sz="2400" b="1" dirty="0"/>
                <a:t>2</a:t>
              </a:r>
            </a:p>
          </p:txBody>
        </p:sp>
      </p:grpSp>
      <p:sp>
        <p:nvSpPr>
          <p:cNvPr id="14" name="Rectangle 38"/>
          <p:cNvSpPr>
            <a:spLocks noChangeArrowheads="1"/>
          </p:cNvSpPr>
          <p:nvPr/>
        </p:nvSpPr>
        <p:spPr bwMode="auto">
          <a:xfrm>
            <a:off x="2174282" y="2042854"/>
            <a:ext cx="699482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sz="2400" b="1" dirty="0" err="1">
                <a:solidFill>
                  <a:srgbClr val="000000"/>
                </a:solidFill>
              </a:rPr>
              <a:t>T</a:t>
            </a:r>
            <a:r>
              <a:rPr lang="en-US" sz="2400" b="1" dirty="0" err="1" smtClean="0">
                <a:solidFill>
                  <a:srgbClr val="000000"/>
                </a:solidFill>
              </a:rPr>
              <a:t>hực</a:t>
            </a:r>
            <a:r>
              <a:rPr lang="en-US" sz="2400" b="1" dirty="0" smtClean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hiện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kế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hoạch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giảng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dạy</a:t>
            </a:r>
            <a:r>
              <a:rPr lang="en-US" sz="2400" b="1" dirty="0">
                <a:solidFill>
                  <a:srgbClr val="000000"/>
                </a:solidFill>
              </a:rPr>
              <a:t>, </a:t>
            </a:r>
            <a:r>
              <a:rPr lang="en-US" sz="2400" b="1" dirty="0" err="1">
                <a:solidFill>
                  <a:srgbClr val="000000"/>
                </a:solidFill>
              </a:rPr>
              <a:t>học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tập</a:t>
            </a:r>
            <a:endParaRPr lang="en-US" altLang="en-US" sz="2400" b="1" dirty="0">
              <a:solidFill>
                <a:srgbClr val="000000"/>
              </a:solidFill>
            </a:endParaRPr>
          </a:p>
        </p:txBody>
      </p:sp>
      <p:sp>
        <p:nvSpPr>
          <p:cNvPr id="15" name="Rectangle 39"/>
          <p:cNvSpPr>
            <a:spLocks noChangeArrowheads="1"/>
          </p:cNvSpPr>
          <p:nvPr/>
        </p:nvSpPr>
        <p:spPr bwMode="auto">
          <a:xfrm>
            <a:off x="2145969" y="3137848"/>
            <a:ext cx="702313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sz="2400" b="1" dirty="0" err="1">
                <a:solidFill>
                  <a:srgbClr val="CC0099"/>
                </a:solidFill>
              </a:rPr>
              <a:t>Học</a:t>
            </a:r>
            <a:r>
              <a:rPr lang="en-US" sz="2400" b="1" dirty="0">
                <a:solidFill>
                  <a:srgbClr val="CC0099"/>
                </a:solidFill>
              </a:rPr>
              <a:t> </a:t>
            </a:r>
            <a:r>
              <a:rPr lang="en-US" sz="2400" b="1" dirty="0" err="1">
                <a:solidFill>
                  <a:srgbClr val="CC0099"/>
                </a:solidFill>
              </a:rPr>
              <a:t>thuật</a:t>
            </a:r>
            <a:endParaRPr lang="en-US" altLang="en-US" sz="2400" b="1" dirty="0">
              <a:solidFill>
                <a:srgbClr val="CC0099"/>
              </a:solidFill>
            </a:endParaRPr>
          </a:p>
        </p:txBody>
      </p:sp>
      <p:grpSp>
        <p:nvGrpSpPr>
          <p:cNvPr id="16" name="Group 23"/>
          <p:cNvGrpSpPr>
            <a:grpSpLocks/>
          </p:cNvGrpSpPr>
          <p:nvPr/>
        </p:nvGrpSpPr>
        <p:grpSpPr bwMode="auto">
          <a:xfrm>
            <a:off x="1107744" y="4123758"/>
            <a:ext cx="8061358" cy="676842"/>
            <a:chOff x="1344" y="1392"/>
            <a:chExt cx="3072" cy="288"/>
          </a:xfrm>
        </p:grpSpPr>
        <p:sp>
          <p:nvSpPr>
            <p:cNvPr id="17" name="Rectangle 16"/>
            <p:cNvSpPr>
              <a:spLocks noChangeArrowheads="1"/>
            </p:cNvSpPr>
            <p:nvPr/>
          </p:nvSpPr>
          <p:spPr bwMode="gray">
            <a:xfrm>
              <a:off x="1680" y="1392"/>
              <a:ext cx="2736" cy="288"/>
            </a:xfrm>
            <a:prstGeom prst="rect">
              <a:avLst/>
            </a:prstGeom>
            <a:gradFill rotWithShape="1">
              <a:gsLst>
                <a:gs pos="0">
                  <a:srgbClr val="68D8F2">
                    <a:gamma/>
                    <a:tint val="36471"/>
                    <a:invGamma/>
                  </a:srgbClr>
                </a:gs>
                <a:gs pos="100000">
                  <a:srgbClr val="68D8F2"/>
                </a:gs>
              </a:gsLst>
              <a:lin ang="0" scaled="1"/>
            </a:gradFill>
            <a:ln>
              <a:noFill/>
            </a:ln>
            <a:effectLst>
              <a:prstShdw prst="shdw17" dist="63500" dir="5400000">
                <a:srgbClr val="68D8F2">
                  <a:gamma/>
                  <a:shade val="60000"/>
                  <a:invGamma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gray">
            <a:xfrm>
              <a:off x="1344" y="1392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4D98E3">
                    <a:gamma/>
                    <a:shade val="51373"/>
                    <a:invGamma/>
                  </a:srgbClr>
                </a:gs>
                <a:gs pos="50000">
                  <a:srgbClr val="4D98E3"/>
                </a:gs>
                <a:gs pos="100000">
                  <a:srgbClr val="4D98E3">
                    <a:gamma/>
                    <a:shade val="51373"/>
                    <a:invGamma/>
                  </a:srgbClr>
                </a:gs>
              </a:gsLst>
              <a:lin ang="0" scaled="1"/>
            </a:gradFill>
            <a:ln>
              <a:noFill/>
            </a:ln>
            <a:effectLst>
              <a:prstShdw prst="shdw17" dist="63500" dir="5400000">
                <a:srgbClr val="4D98E3">
                  <a:gamma/>
                  <a:shade val="60000"/>
                  <a:invGamma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r>
                <a:rPr lang="en-US" altLang="en-US" sz="2400" b="1" dirty="0" smtClean="0"/>
                <a:t>3</a:t>
              </a:r>
              <a:endParaRPr lang="en-US" altLang="en-US" sz="2400" b="1" dirty="0"/>
            </a:p>
          </p:txBody>
        </p:sp>
      </p:grpSp>
      <p:grpSp>
        <p:nvGrpSpPr>
          <p:cNvPr id="19" name="Group 24"/>
          <p:cNvGrpSpPr>
            <a:grpSpLocks/>
          </p:cNvGrpSpPr>
          <p:nvPr/>
        </p:nvGrpSpPr>
        <p:grpSpPr bwMode="auto">
          <a:xfrm>
            <a:off x="1107744" y="5181600"/>
            <a:ext cx="8061358" cy="685800"/>
            <a:chOff x="1344" y="1872"/>
            <a:chExt cx="3072" cy="288"/>
          </a:xfrm>
        </p:grpSpPr>
        <p:sp>
          <p:nvSpPr>
            <p:cNvPr id="20" name="Rectangle 15"/>
            <p:cNvSpPr>
              <a:spLocks noChangeArrowheads="1"/>
            </p:cNvSpPr>
            <p:nvPr/>
          </p:nvSpPr>
          <p:spPr bwMode="gray">
            <a:xfrm>
              <a:off x="1680" y="1872"/>
              <a:ext cx="2736" cy="288"/>
            </a:xfrm>
            <a:prstGeom prst="rect">
              <a:avLst/>
            </a:prstGeom>
            <a:gradFill rotWithShape="1">
              <a:gsLst>
                <a:gs pos="0">
                  <a:srgbClr val="9EB0FE">
                    <a:gamma/>
                    <a:tint val="36471"/>
                    <a:invGamma/>
                  </a:srgbClr>
                </a:gs>
                <a:gs pos="100000">
                  <a:srgbClr val="9EB0FE"/>
                </a:gs>
              </a:gsLst>
              <a:lin ang="0" scaled="1"/>
            </a:gradFill>
            <a:ln>
              <a:noFill/>
            </a:ln>
            <a:effectLst>
              <a:prstShdw prst="shdw17" dist="63500" dir="5400000">
                <a:srgbClr val="9EB0FE">
                  <a:gamma/>
                  <a:shade val="60000"/>
                  <a:invGamma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Rectangle 16"/>
            <p:cNvSpPr>
              <a:spLocks noChangeArrowheads="1"/>
            </p:cNvSpPr>
            <p:nvPr/>
          </p:nvSpPr>
          <p:spPr bwMode="gray">
            <a:xfrm>
              <a:off x="1344" y="1872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A971ED">
                    <a:gamma/>
                    <a:shade val="51373"/>
                    <a:invGamma/>
                  </a:srgbClr>
                </a:gs>
                <a:gs pos="50000">
                  <a:srgbClr val="A971ED"/>
                </a:gs>
                <a:gs pos="100000">
                  <a:srgbClr val="A971ED">
                    <a:gamma/>
                    <a:shade val="51373"/>
                    <a:invGamma/>
                  </a:srgbClr>
                </a:gs>
              </a:gsLst>
              <a:lin ang="0" scaled="1"/>
            </a:gradFill>
            <a:ln>
              <a:noFill/>
            </a:ln>
            <a:effectLst>
              <a:prstShdw prst="shdw17" dist="63500" dir="5400000">
                <a:srgbClr val="A971ED">
                  <a:gamma/>
                  <a:shade val="60000"/>
                  <a:invGamma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r>
                <a:rPr lang="en-US" altLang="en-US" sz="2400" b="1" dirty="0" smtClean="0"/>
                <a:t>4</a:t>
              </a:r>
              <a:endParaRPr lang="en-US" altLang="en-US" sz="2400" b="1" dirty="0"/>
            </a:p>
          </p:txBody>
        </p:sp>
      </p:grpSp>
      <p:sp>
        <p:nvSpPr>
          <p:cNvPr id="22" name="Rectangle 38"/>
          <p:cNvSpPr>
            <a:spLocks noChangeArrowheads="1"/>
          </p:cNvSpPr>
          <p:nvPr/>
        </p:nvSpPr>
        <p:spPr bwMode="auto">
          <a:xfrm>
            <a:off x="2174281" y="4149158"/>
            <a:ext cx="699482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sz="2400" b="1" dirty="0" err="1">
                <a:solidFill>
                  <a:srgbClr val="0000CC"/>
                </a:solidFill>
              </a:rPr>
              <a:t>Nghiên</a:t>
            </a:r>
            <a:r>
              <a:rPr lang="en-US" sz="2400" b="1" dirty="0">
                <a:solidFill>
                  <a:srgbClr val="0000CC"/>
                </a:solidFill>
              </a:rPr>
              <a:t> </a:t>
            </a:r>
            <a:r>
              <a:rPr lang="en-US" sz="2400" b="1" dirty="0" err="1">
                <a:solidFill>
                  <a:srgbClr val="0000CC"/>
                </a:solidFill>
              </a:rPr>
              <a:t>cứu</a:t>
            </a:r>
            <a:r>
              <a:rPr lang="en-US" sz="2400" b="1" dirty="0">
                <a:solidFill>
                  <a:srgbClr val="0000CC"/>
                </a:solidFill>
              </a:rPr>
              <a:t> </a:t>
            </a:r>
            <a:r>
              <a:rPr lang="en-US" sz="2400" b="1" dirty="0" err="1">
                <a:solidFill>
                  <a:srgbClr val="0000CC"/>
                </a:solidFill>
              </a:rPr>
              <a:t>khoa</a:t>
            </a:r>
            <a:r>
              <a:rPr lang="en-US" sz="2400" b="1" dirty="0">
                <a:solidFill>
                  <a:srgbClr val="0000CC"/>
                </a:solidFill>
              </a:rPr>
              <a:t> </a:t>
            </a:r>
            <a:r>
              <a:rPr lang="en-US" sz="2400" b="1" dirty="0" err="1">
                <a:solidFill>
                  <a:srgbClr val="0000CC"/>
                </a:solidFill>
              </a:rPr>
              <a:t>học</a:t>
            </a:r>
            <a:endParaRPr lang="en-US" altLang="en-US" sz="2400" b="1" dirty="0">
              <a:solidFill>
                <a:srgbClr val="0000CC"/>
              </a:solidFill>
            </a:endParaRPr>
          </a:p>
        </p:txBody>
      </p:sp>
      <p:sp>
        <p:nvSpPr>
          <p:cNvPr id="23" name="Rectangle 39"/>
          <p:cNvSpPr>
            <a:spLocks noChangeArrowheads="1"/>
          </p:cNvSpPr>
          <p:nvPr/>
        </p:nvSpPr>
        <p:spPr bwMode="auto">
          <a:xfrm>
            <a:off x="2145969" y="5286552"/>
            <a:ext cx="71504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sz="2400" b="1" dirty="0" err="1">
                <a:solidFill>
                  <a:srgbClr val="002060"/>
                </a:solidFill>
              </a:rPr>
              <a:t>K</a:t>
            </a:r>
            <a:r>
              <a:rPr lang="en-US" sz="2400" b="1" dirty="0" err="1" smtClean="0">
                <a:solidFill>
                  <a:srgbClr val="002060"/>
                </a:solidFill>
              </a:rPr>
              <a:t>hai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thác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dự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án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hợp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tác,phối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hợp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với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cơ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sở</a:t>
            </a:r>
            <a:r>
              <a:rPr lang="en-US" sz="2400" b="1" dirty="0" smtClean="0">
                <a:solidFill>
                  <a:srgbClr val="002060"/>
                </a:solidFill>
              </a:rPr>
              <a:t> SX </a:t>
            </a:r>
            <a:endParaRPr lang="en-US" altLang="en-US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20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4" grpId="0"/>
      <p:bldP spid="15" grpId="0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6" y="-21608"/>
            <a:ext cx="9166905" cy="6879608"/>
          </a:xfrm>
          <a:prstGeom prst="rect">
            <a:avLst/>
          </a:prstGeom>
        </p:spPr>
      </p:pic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057400" y="6465579"/>
            <a:ext cx="5904656" cy="365125"/>
          </a:xfrm>
        </p:spPr>
        <p:txBody>
          <a:bodyPr/>
          <a:lstStyle/>
          <a:p>
            <a:r>
              <a:rPr lang="en-US" sz="1600" b="1" dirty="0" smtClean="0">
                <a:solidFill>
                  <a:srgbClr val="FF00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KHOA CÔNG NGHỆ ĐIỆN – ĐIỆN TỬ</a:t>
            </a:r>
            <a:endParaRPr lang="en-US" sz="1600" b="1" dirty="0">
              <a:solidFill>
                <a:srgbClr val="FF00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ooter Placeholder 2"/>
          <p:cNvSpPr txBox="1">
            <a:spLocks/>
          </p:cNvSpPr>
          <p:nvPr/>
        </p:nvSpPr>
        <p:spPr bwMode="auto">
          <a:xfrm>
            <a:off x="1066800" y="152400"/>
            <a:ext cx="78486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sz="2800" b="1" dirty="0" smtClean="0">
                <a:solidFill>
                  <a:srgbClr val="FF0000"/>
                </a:solidFill>
                <a:effectLst/>
                <a:latin typeface="+mj-lt"/>
              </a:rPr>
              <a:t>GIỚI THIỆU</a:t>
            </a:r>
          </a:p>
          <a:p>
            <a:pPr algn="just"/>
            <a:r>
              <a:rPr lang="en-US" sz="2400" b="1" dirty="0" err="1" smtClean="0">
                <a:solidFill>
                  <a:srgbClr val="0000CC"/>
                </a:solidFill>
                <a:effectLst/>
                <a:latin typeface="+mj-lt"/>
              </a:rPr>
              <a:t>Khoa</a:t>
            </a:r>
            <a:r>
              <a:rPr lang="en-US" sz="2400" b="1" dirty="0" smtClean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đóng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vai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trò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chủ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yếu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trong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quản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lý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và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điều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hành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hoạt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>
                <a:solidFill>
                  <a:srgbClr val="0000CC"/>
                </a:solidFill>
                <a:effectLst/>
                <a:latin typeface="+mj-lt"/>
              </a:rPr>
              <a:t>động</a:t>
            </a:r>
            <a:r>
              <a:rPr lang="en-US" sz="2400" b="1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en-US" sz="2400" b="1" dirty="0" err="1" smtClean="0">
                <a:solidFill>
                  <a:srgbClr val="0000CC"/>
                </a:solidFill>
                <a:effectLst/>
                <a:latin typeface="+mj-lt"/>
              </a:rPr>
              <a:t>về</a:t>
            </a:r>
            <a:r>
              <a:rPr lang="en-US" sz="2400" b="1" dirty="0" smtClean="0">
                <a:solidFill>
                  <a:srgbClr val="0000CC"/>
                </a:solidFill>
                <a:effectLst/>
                <a:latin typeface="+mj-lt"/>
              </a:rPr>
              <a:t>: </a:t>
            </a:r>
            <a:endParaRPr lang="en-US" sz="2400" b="1" dirty="0">
              <a:solidFill>
                <a:srgbClr val="0000CC"/>
              </a:solidFill>
              <a:effectLst/>
              <a:latin typeface="+mj-lt"/>
              <a:cs typeface="Arial" panose="020B0604020202020204" pitchFamily="34" charset="0"/>
            </a:endParaRPr>
          </a:p>
        </p:txBody>
      </p:sp>
      <p:grpSp>
        <p:nvGrpSpPr>
          <p:cNvPr id="8" name="Group 23"/>
          <p:cNvGrpSpPr>
            <a:grpSpLocks/>
          </p:cNvGrpSpPr>
          <p:nvPr/>
        </p:nvGrpSpPr>
        <p:grpSpPr bwMode="auto">
          <a:xfrm>
            <a:off x="1107744" y="1627496"/>
            <a:ext cx="8061357" cy="676842"/>
            <a:chOff x="1344" y="1392"/>
            <a:chExt cx="3072" cy="288"/>
          </a:xfrm>
        </p:grpSpPr>
        <p:sp>
          <p:nvSpPr>
            <p:cNvPr id="9" name="Rectangle 13"/>
            <p:cNvSpPr>
              <a:spLocks noChangeArrowheads="1"/>
            </p:cNvSpPr>
            <p:nvPr/>
          </p:nvSpPr>
          <p:spPr bwMode="gray">
            <a:xfrm>
              <a:off x="1680" y="1392"/>
              <a:ext cx="2736" cy="288"/>
            </a:xfrm>
            <a:prstGeom prst="rect">
              <a:avLst/>
            </a:prstGeom>
            <a:gradFill rotWithShape="1">
              <a:gsLst>
                <a:gs pos="0">
                  <a:srgbClr val="68D8F2">
                    <a:gamma/>
                    <a:tint val="36471"/>
                    <a:invGamma/>
                  </a:srgbClr>
                </a:gs>
                <a:gs pos="100000">
                  <a:srgbClr val="68D8F2"/>
                </a:gs>
              </a:gsLst>
              <a:lin ang="0" scaled="1"/>
            </a:gradFill>
            <a:ln>
              <a:noFill/>
            </a:ln>
            <a:effectLst>
              <a:prstShdw prst="shdw17" dist="63500" dir="5400000">
                <a:srgbClr val="68D8F2">
                  <a:gamma/>
                  <a:shade val="60000"/>
                  <a:invGamma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" name="Rectangle 14"/>
            <p:cNvSpPr>
              <a:spLocks noChangeArrowheads="1"/>
            </p:cNvSpPr>
            <p:nvPr/>
          </p:nvSpPr>
          <p:spPr bwMode="gray">
            <a:xfrm>
              <a:off x="1344" y="1392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4D98E3">
                    <a:gamma/>
                    <a:shade val="51373"/>
                    <a:invGamma/>
                  </a:srgbClr>
                </a:gs>
                <a:gs pos="50000">
                  <a:srgbClr val="4D98E3"/>
                </a:gs>
                <a:gs pos="100000">
                  <a:srgbClr val="4D98E3">
                    <a:gamma/>
                    <a:shade val="51373"/>
                    <a:invGamma/>
                  </a:srgbClr>
                </a:gs>
              </a:gsLst>
              <a:lin ang="0" scaled="1"/>
            </a:gradFill>
            <a:ln>
              <a:noFill/>
            </a:ln>
            <a:effectLst>
              <a:prstShdw prst="shdw17" dist="63500" dir="5400000">
                <a:srgbClr val="4D98E3">
                  <a:gamma/>
                  <a:shade val="60000"/>
                  <a:invGamma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r>
                <a:rPr lang="en-US" altLang="en-US" sz="2400" b="1" dirty="0"/>
                <a:t>5</a:t>
              </a:r>
            </a:p>
          </p:txBody>
        </p:sp>
      </p:grpSp>
      <p:grpSp>
        <p:nvGrpSpPr>
          <p:cNvPr id="11" name="Group 24"/>
          <p:cNvGrpSpPr>
            <a:grpSpLocks/>
          </p:cNvGrpSpPr>
          <p:nvPr/>
        </p:nvGrpSpPr>
        <p:grpSpPr bwMode="auto">
          <a:xfrm>
            <a:off x="1107744" y="2604448"/>
            <a:ext cx="8061358" cy="685800"/>
            <a:chOff x="1344" y="1872"/>
            <a:chExt cx="3072" cy="288"/>
          </a:xfrm>
        </p:grpSpPr>
        <p:sp>
          <p:nvSpPr>
            <p:cNvPr id="12" name="Rectangle 15"/>
            <p:cNvSpPr>
              <a:spLocks noChangeArrowheads="1"/>
            </p:cNvSpPr>
            <p:nvPr/>
          </p:nvSpPr>
          <p:spPr bwMode="gray">
            <a:xfrm>
              <a:off x="1680" y="1872"/>
              <a:ext cx="2736" cy="288"/>
            </a:xfrm>
            <a:prstGeom prst="rect">
              <a:avLst/>
            </a:prstGeom>
            <a:gradFill rotWithShape="1">
              <a:gsLst>
                <a:gs pos="0">
                  <a:srgbClr val="9EB0FE">
                    <a:gamma/>
                    <a:tint val="36471"/>
                    <a:invGamma/>
                  </a:srgbClr>
                </a:gs>
                <a:gs pos="100000">
                  <a:srgbClr val="9EB0FE"/>
                </a:gs>
              </a:gsLst>
              <a:lin ang="0" scaled="1"/>
            </a:gradFill>
            <a:ln>
              <a:noFill/>
            </a:ln>
            <a:effectLst>
              <a:prstShdw prst="shdw17" dist="63500" dir="5400000">
                <a:srgbClr val="9EB0FE">
                  <a:gamma/>
                  <a:shade val="60000"/>
                  <a:invGamma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Rectangle 16"/>
            <p:cNvSpPr>
              <a:spLocks noChangeArrowheads="1"/>
            </p:cNvSpPr>
            <p:nvPr/>
          </p:nvSpPr>
          <p:spPr bwMode="gray">
            <a:xfrm>
              <a:off x="1344" y="1872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A971ED">
                    <a:gamma/>
                    <a:shade val="51373"/>
                    <a:invGamma/>
                  </a:srgbClr>
                </a:gs>
                <a:gs pos="50000">
                  <a:srgbClr val="A971ED"/>
                </a:gs>
                <a:gs pos="100000">
                  <a:srgbClr val="A971ED">
                    <a:gamma/>
                    <a:shade val="51373"/>
                    <a:invGamma/>
                  </a:srgbClr>
                </a:gs>
              </a:gsLst>
              <a:lin ang="0" scaled="1"/>
            </a:gradFill>
            <a:ln>
              <a:noFill/>
            </a:ln>
            <a:effectLst>
              <a:prstShdw prst="shdw17" dist="63500" dir="5400000">
                <a:srgbClr val="A971ED">
                  <a:gamma/>
                  <a:shade val="60000"/>
                  <a:invGamma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r>
                <a:rPr lang="en-US" altLang="en-US" sz="2400" b="1" dirty="0"/>
                <a:t>6</a:t>
              </a:r>
            </a:p>
          </p:txBody>
        </p:sp>
      </p:grpSp>
      <p:sp>
        <p:nvSpPr>
          <p:cNvPr id="14" name="Rectangle 38"/>
          <p:cNvSpPr>
            <a:spLocks noChangeArrowheads="1"/>
          </p:cNvSpPr>
          <p:nvPr/>
        </p:nvSpPr>
        <p:spPr bwMode="auto">
          <a:xfrm>
            <a:off x="2174282" y="1680192"/>
            <a:ext cx="699482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sz="2400" b="1" dirty="0" err="1" smtClean="0">
                <a:solidFill>
                  <a:srgbClr val="000000"/>
                </a:solidFill>
              </a:rPr>
              <a:t>Tổ</a:t>
            </a:r>
            <a:r>
              <a:rPr lang="en-US" sz="2400" b="1" dirty="0" smtClean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chức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biên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soạn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smtClean="0">
                <a:solidFill>
                  <a:srgbClr val="000000"/>
                </a:solidFill>
              </a:rPr>
              <a:t>CT, </a:t>
            </a:r>
            <a:r>
              <a:rPr lang="en-US" sz="2400" b="1" dirty="0" err="1">
                <a:solidFill>
                  <a:srgbClr val="000000"/>
                </a:solidFill>
              </a:rPr>
              <a:t>giáo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</a:rPr>
              <a:t>trình</a:t>
            </a:r>
            <a:r>
              <a:rPr lang="en-US" sz="2400" b="1" dirty="0" smtClean="0">
                <a:solidFill>
                  <a:srgbClr val="000000"/>
                </a:solidFill>
              </a:rPr>
              <a:t>, </a:t>
            </a:r>
            <a:r>
              <a:rPr lang="en-US" sz="2400" b="1" dirty="0" err="1">
                <a:solidFill>
                  <a:srgbClr val="000000"/>
                </a:solidFill>
              </a:rPr>
              <a:t>tài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</a:rPr>
              <a:t>liệu</a:t>
            </a:r>
            <a:r>
              <a:rPr lang="en-US" sz="2400" b="1" dirty="0" smtClean="0">
                <a:solidFill>
                  <a:srgbClr val="000000"/>
                </a:solidFill>
              </a:rPr>
              <a:t> TK</a:t>
            </a:r>
            <a:endParaRPr lang="en-US" altLang="en-US" sz="2400" b="1" dirty="0">
              <a:solidFill>
                <a:srgbClr val="000000"/>
              </a:solidFill>
            </a:endParaRPr>
          </a:p>
        </p:txBody>
      </p:sp>
      <p:sp>
        <p:nvSpPr>
          <p:cNvPr id="15" name="Rectangle 39"/>
          <p:cNvSpPr>
            <a:spLocks noChangeArrowheads="1"/>
          </p:cNvSpPr>
          <p:nvPr/>
        </p:nvSpPr>
        <p:spPr bwMode="auto">
          <a:xfrm>
            <a:off x="2145969" y="2694296"/>
            <a:ext cx="702313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CC0099"/>
                </a:solidFill>
              </a:rPr>
              <a:t>NC </a:t>
            </a:r>
            <a:r>
              <a:rPr lang="en-US" sz="2400" b="1" dirty="0" err="1">
                <a:solidFill>
                  <a:srgbClr val="CC0099"/>
                </a:solidFill>
              </a:rPr>
              <a:t>cải</a:t>
            </a:r>
            <a:r>
              <a:rPr lang="en-US" sz="2400" b="1" dirty="0">
                <a:solidFill>
                  <a:srgbClr val="CC0099"/>
                </a:solidFill>
              </a:rPr>
              <a:t> </a:t>
            </a:r>
            <a:r>
              <a:rPr lang="en-US" sz="2400" b="1" dirty="0" err="1">
                <a:solidFill>
                  <a:srgbClr val="CC0099"/>
                </a:solidFill>
              </a:rPr>
              <a:t>tiến</a:t>
            </a:r>
            <a:r>
              <a:rPr lang="en-US" sz="2400" b="1" dirty="0">
                <a:solidFill>
                  <a:srgbClr val="CC0099"/>
                </a:solidFill>
              </a:rPr>
              <a:t> </a:t>
            </a:r>
            <a:r>
              <a:rPr lang="en-US" sz="2400" b="1" dirty="0" err="1">
                <a:solidFill>
                  <a:srgbClr val="CC0099"/>
                </a:solidFill>
              </a:rPr>
              <a:t>phương</a:t>
            </a:r>
            <a:r>
              <a:rPr lang="en-US" sz="2400" b="1" dirty="0">
                <a:solidFill>
                  <a:srgbClr val="CC0099"/>
                </a:solidFill>
              </a:rPr>
              <a:t> </a:t>
            </a:r>
            <a:r>
              <a:rPr lang="en-US" sz="2400" b="1" dirty="0" err="1">
                <a:solidFill>
                  <a:srgbClr val="CC0099"/>
                </a:solidFill>
              </a:rPr>
              <a:t>pháp</a:t>
            </a:r>
            <a:r>
              <a:rPr lang="en-US" sz="2400" b="1" dirty="0">
                <a:solidFill>
                  <a:srgbClr val="CC0099"/>
                </a:solidFill>
              </a:rPr>
              <a:t> </a:t>
            </a:r>
            <a:r>
              <a:rPr lang="en-US" sz="2400" b="1" dirty="0" err="1">
                <a:solidFill>
                  <a:srgbClr val="CC0099"/>
                </a:solidFill>
              </a:rPr>
              <a:t>giảng</a:t>
            </a:r>
            <a:r>
              <a:rPr lang="en-US" sz="2400" b="1" dirty="0">
                <a:solidFill>
                  <a:srgbClr val="CC0099"/>
                </a:solidFill>
              </a:rPr>
              <a:t> </a:t>
            </a:r>
            <a:r>
              <a:rPr lang="en-US" sz="2400" b="1" dirty="0" err="1">
                <a:solidFill>
                  <a:srgbClr val="CC0099"/>
                </a:solidFill>
              </a:rPr>
              <a:t>dạy</a:t>
            </a:r>
            <a:r>
              <a:rPr lang="en-US" sz="2400" b="1" dirty="0">
                <a:solidFill>
                  <a:srgbClr val="CC0099"/>
                </a:solidFill>
              </a:rPr>
              <a:t>, </a:t>
            </a:r>
            <a:r>
              <a:rPr lang="en-US" sz="2400" b="1" dirty="0" err="1">
                <a:solidFill>
                  <a:srgbClr val="CC0099"/>
                </a:solidFill>
              </a:rPr>
              <a:t>học</a:t>
            </a:r>
            <a:r>
              <a:rPr lang="en-US" sz="2400" b="1" dirty="0">
                <a:solidFill>
                  <a:srgbClr val="CC0099"/>
                </a:solidFill>
              </a:rPr>
              <a:t> </a:t>
            </a:r>
            <a:r>
              <a:rPr lang="en-US" sz="2400" b="1" dirty="0" err="1">
                <a:solidFill>
                  <a:srgbClr val="CC0099"/>
                </a:solidFill>
              </a:rPr>
              <a:t>tập</a:t>
            </a:r>
            <a:endParaRPr lang="en-US" altLang="en-US" sz="2400" b="1" dirty="0">
              <a:solidFill>
                <a:srgbClr val="CC0099"/>
              </a:solidFill>
            </a:endParaRPr>
          </a:p>
        </p:txBody>
      </p:sp>
      <p:grpSp>
        <p:nvGrpSpPr>
          <p:cNvPr id="16" name="Group 23"/>
          <p:cNvGrpSpPr>
            <a:grpSpLocks/>
          </p:cNvGrpSpPr>
          <p:nvPr/>
        </p:nvGrpSpPr>
        <p:grpSpPr bwMode="auto">
          <a:xfrm>
            <a:off x="1107744" y="3604006"/>
            <a:ext cx="8061358" cy="676842"/>
            <a:chOff x="1344" y="1392"/>
            <a:chExt cx="3072" cy="288"/>
          </a:xfrm>
        </p:grpSpPr>
        <p:sp>
          <p:nvSpPr>
            <p:cNvPr id="17" name="Rectangle 16"/>
            <p:cNvSpPr>
              <a:spLocks noChangeArrowheads="1"/>
            </p:cNvSpPr>
            <p:nvPr/>
          </p:nvSpPr>
          <p:spPr bwMode="gray">
            <a:xfrm>
              <a:off x="1680" y="1392"/>
              <a:ext cx="2736" cy="288"/>
            </a:xfrm>
            <a:prstGeom prst="rect">
              <a:avLst/>
            </a:prstGeom>
            <a:gradFill rotWithShape="1">
              <a:gsLst>
                <a:gs pos="0">
                  <a:srgbClr val="68D8F2">
                    <a:gamma/>
                    <a:tint val="36471"/>
                    <a:invGamma/>
                  </a:srgbClr>
                </a:gs>
                <a:gs pos="100000">
                  <a:srgbClr val="68D8F2"/>
                </a:gs>
              </a:gsLst>
              <a:lin ang="0" scaled="1"/>
            </a:gradFill>
            <a:ln>
              <a:noFill/>
            </a:ln>
            <a:effectLst>
              <a:prstShdw prst="shdw17" dist="63500" dir="5400000">
                <a:srgbClr val="68D8F2">
                  <a:gamma/>
                  <a:shade val="60000"/>
                  <a:invGamma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gray">
            <a:xfrm>
              <a:off x="1344" y="1392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4D98E3">
                    <a:gamma/>
                    <a:shade val="51373"/>
                    <a:invGamma/>
                  </a:srgbClr>
                </a:gs>
                <a:gs pos="50000">
                  <a:srgbClr val="4D98E3"/>
                </a:gs>
                <a:gs pos="100000">
                  <a:srgbClr val="4D98E3">
                    <a:gamma/>
                    <a:shade val="51373"/>
                    <a:invGamma/>
                  </a:srgbClr>
                </a:gs>
              </a:gsLst>
              <a:lin ang="0" scaled="1"/>
            </a:gradFill>
            <a:ln>
              <a:noFill/>
            </a:ln>
            <a:effectLst>
              <a:prstShdw prst="shdw17" dist="63500" dir="5400000">
                <a:srgbClr val="4D98E3">
                  <a:gamma/>
                  <a:shade val="60000"/>
                  <a:invGamma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r>
                <a:rPr lang="en-US" altLang="en-US" sz="2400" b="1" dirty="0"/>
                <a:t>7</a:t>
              </a:r>
            </a:p>
          </p:txBody>
        </p:sp>
      </p:grpSp>
      <p:grpSp>
        <p:nvGrpSpPr>
          <p:cNvPr id="19" name="Group 24"/>
          <p:cNvGrpSpPr>
            <a:grpSpLocks/>
          </p:cNvGrpSpPr>
          <p:nvPr/>
        </p:nvGrpSpPr>
        <p:grpSpPr bwMode="auto">
          <a:xfrm>
            <a:off x="1107744" y="4585648"/>
            <a:ext cx="8061358" cy="685800"/>
            <a:chOff x="1344" y="1872"/>
            <a:chExt cx="3072" cy="288"/>
          </a:xfrm>
        </p:grpSpPr>
        <p:sp>
          <p:nvSpPr>
            <p:cNvPr id="20" name="Rectangle 15"/>
            <p:cNvSpPr>
              <a:spLocks noChangeArrowheads="1"/>
            </p:cNvSpPr>
            <p:nvPr/>
          </p:nvSpPr>
          <p:spPr bwMode="gray">
            <a:xfrm>
              <a:off x="1680" y="1872"/>
              <a:ext cx="2736" cy="288"/>
            </a:xfrm>
            <a:prstGeom prst="rect">
              <a:avLst/>
            </a:prstGeom>
            <a:gradFill rotWithShape="1">
              <a:gsLst>
                <a:gs pos="0">
                  <a:srgbClr val="9EB0FE">
                    <a:gamma/>
                    <a:tint val="36471"/>
                    <a:invGamma/>
                  </a:srgbClr>
                </a:gs>
                <a:gs pos="100000">
                  <a:srgbClr val="9EB0FE"/>
                </a:gs>
              </a:gsLst>
              <a:lin ang="0" scaled="1"/>
            </a:gradFill>
            <a:ln>
              <a:noFill/>
            </a:ln>
            <a:effectLst>
              <a:prstShdw prst="shdw17" dist="63500" dir="5400000">
                <a:srgbClr val="9EB0FE">
                  <a:gamma/>
                  <a:shade val="60000"/>
                  <a:invGamma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Rectangle 16"/>
            <p:cNvSpPr>
              <a:spLocks noChangeArrowheads="1"/>
            </p:cNvSpPr>
            <p:nvPr/>
          </p:nvSpPr>
          <p:spPr bwMode="gray">
            <a:xfrm>
              <a:off x="1344" y="1872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A971ED">
                    <a:gamma/>
                    <a:shade val="51373"/>
                    <a:invGamma/>
                  </a:srgbClr>
                </a:gs>
                <a:gs pos="50000">
                  <a:srgbClr val="A971ED"/>
                </a:gs>
                <a:gs pos="100000">
                  <a:srgbClr val="A971ED">
                    <a:gamma/>
                    <a:shade val="51373"/>
                    <a:invGamma/>
                  </a:srgbClr>
                </a:gs>
              </a:gsLst>
              <a:lin ang="0" scaled="1"/>
            </a:gradFill>
            <a:ln>
              <a:noFill/>
            </a:ln>
            <a:effectLst>
              <a:prstShdw prst="shdw17" dist="63500" dir="5400000">
                <a:srgbClr val="A971ED">
                  <a:gamma/>
                  <a:shade val="60000"/>
                  <a:invGamma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r>
                <a:rPr lang="en-US" altLang="en-US" sz="2400" b="1" dirty="0"/>
                <a:t>8</a:t>
              </a:r>
            </a:p>
          </p:txBody>
        </p:sp>
      </p:grpSp>
      <p:sp>
        <p:nvSpPr>
          <p:cNvPr id="22" name="Rectangle 38"/>
          <p:cNvSpPr>
            <a:spLocks noChangeArrowheads="1"/>
          </p:cNvSpPr>
          <p:nvPr/>
        </p:nvSpPr>
        <p:spPr bwMode="auto">
          <a:xfrm>
            <a:off x="2174281" y="3518848"/>
            <a:ext cx="6994821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sz="2200" b="1" dirty="0" err="1">
                <a:solidFill>
                  <a:srgbClr val="0000CC"/>
                </a:solidFill>
              </a:rPr>
              <a:t>Đề</a:t>
            </a:r>
            <a:r>
              <a:rPr lang="en-US" sz="2200" b="1" dirty="0">
                <a:solidFill>
                  <a:srgbClr val="0000CC"/>
                </a:solidFill>
              </a:rPr>
              <a:t> </a:t>
            </a:r>
            <a:r>
              <a:rPr lang="en-US" sz="2200" b="1" dirty="0" err="1">
                <a:solidFill>
                  <a:srgbClr val="0000CC"/>
                </a:solidFill>
              </a:rPr>
              <a:t>xuất</a:t>
            </a:r>
            <a:r>
              <a:rPr lang="en-US" sz="2200" b="1" dirty="0">
                <a:solidFill>
                  <a:srgbClr val="0000CC"/>
                </a:solidFill>
              </a:rPr>
              <a:t> </a:t>
            </a:r>
            <a:r>
              <a:rPr lang="en-US" sz="2200" b="1" dirty="0" err="1">
                <a:solidFill>
                  <a:srgbClr val="0000CC"/>
                </a:solidFill>
              </a:rPr>
              <a:t>xây</a:t>
            </a:r>
            <a:r>
              <a:rPr lang="en-US" sz="2200" b="1" dirty="0">
                <a:solidFill>
                  <a:srgbClr val="0000CC"/>
                </a:solidFill>
              </a:rPr>
              <a:t> </a:t>
            </a:r>
            <a:r>
              <a:rPr lang="en-US" sz="2200" b="1" dirty="0" err="1">
                <a:solidFill>
                  <a:srgbClr val="0000CC"/>
                </a:solidFill>
              </a:rPr>
              <a:t>dựng</a:t>
            </a:r>
            <a:r>
              <a:rPr lang="en-US" sz="2200" b="1" dirty="0">
                <a:solidFill>
                  <a:srgbClr val="0000CC"/>
                </a:solidFill>
              </a:rPr>
              <a:t> </a:t>
            </a:r>
            <a:r>
              <a:rPr lang="en-US" sz="2200" b="1" dirty="0" err="1">
                <a:solidFill>
                  <a:srgbClr val="0000CC"/>
                </a:solidFill>
              </a:rPr>
              <a:t>kế</a:t>
            </a:r>
            <a:r>
              <a:rPr lang="en-US" sz="2200" b="1" dirty="0">
                <a:solidFill>
                  <a:srgbClr val="0000CC"/>
                </a:solidFill>
              </a:rPr>
              <a:t> </a:t>
            </a:r>
            <a:r>
              <a:rPr lang="en-US" sz="2200" b="1" dirty="0" err="1">
                <a:solidFill>
                  <a:srgbClr val="0000CC"/>
                </a:solidFill>
              </a:rPr>
              <a:t>hoạch</a:t>
            </a:r>
            <a:r>
              <a:rPr lang="en-US" sz="2200" b="1" dirty="0">
                <a:solidFill>
                  <a:srgbClr val="0000CC"/>
                </a:solidFill>
              </a:rPr>
              <a:t> </a:t>
            </a:r>
            <a:r>
              <a:rPr lang="en-US" sz="2200" b="1" dirty="0" err="1">
                <a:solidFill>
                  <a:srgbClr val="0000CC"/>
                </a:solidFill>
              </a:rPr>
              <a:t>bổ</a:t>
            </a:r>
            <a:r>
              <a:rPr lang="en-US" sz="2200" b="1" dirty="0">
                <a:solidFill>
                  <a:srgbClr val="0000CC"/>
                </a:solidFill>
              </a:rPr>
              <a:t> sung, </a:t>
            </a:r>
            <a:r>
              <a:rPr lang="en-US" sz="2200" b="1" dirty="0" err="1">
                <a:solidFill>
                  <a:srgbClr val="0000CC"/>
                </a:solidFill>
              </a:rPr>
              <a:t>bảo</a:t>
            </a:r>
            <a:r>
              <a:rPr lang="en-US" sz="2200" b="1" dirty="0">
                <a:solidFill>
                  <a:srgbClr val="0000CC"/>
                </a:solidFill>
              </a:rPr>
              <a:t> </a:t>
            </a:r>
            <a:r>
              <a:rPr lang="en-US" sz="2200" b="1" dirty="0" err="1">
                <a:solidFill>
                  <a:srgbClr val="0000CC"/>
                </a:solidFill>
              </a:rPr>
              <a:t>trì</a:t>
            </a:r>
            <a:r>
              <a:rPr lang="en-US" sz="2200" b="1" dirty="0">
                <a:solidFill>
                  <a:srgbClr val="0000CC"/>
                </a:solidFill>
              </a:rPr>
              <a:t> </a:t>
            </a:r>
            <a:r>
              <a:rPr lang="en-US" sz="2200" b="1" dirty="0" err="1">
                <a:solidFill>
                  <a:srgbClr val="0000CC"/>
                </a:solidFill>
              </a:rPr>
              <a:t>thiết</a:t>
            </a:r>
            <a:r>
              <a:rPr lang="en-US" sz="2200" b="1" dirty="0">
                <a:solidFill>
                  <a:srgbClr val="0000CC"/>
                </a:solidFill>
              </a:rPr>
              <a:t> </a:t>
            </a:r>
            <a:r>
              <a:rPr lang="en-US" sz="2200" b="1" dirty="0" err="1">
                <a:solidFill>
                  <a:srgbClr val="0000CC"/>
                </a:solidFill>
              </a:rPr>
              <a:t>bị</a:t>
            </a:r>
            <a:r>
              <a:rPr lang="en-US" sz="2200" b="1" dirty="0">
                <a:solidFill>
                  <a:srgbClr val="0000CC"/>
                </a:solidFill>
              </a:rPr>
              <a:t> </a:t>
            </a:r>
            <a:r>
              <a:rPr lang="en-US" sz="2200" b="1" dirty="0" err="1">
                <a:solidFill>
                  <a:srgbClr val="0000CC"/>
                </a:solidFill>
              </a:rPr>
              <a:t>dạy</a:t>
            </a:r>
            <a:r>
              <a:rPr lang="en-US" sz="2200" b="1" dirty="0">
                <a:solidFill>
                  <a:srgbClr val="0000CC"/>
                </a:solidFill>
              </a:rPr>
              <a:t> </a:t>
            </a:r>
            <a:r>
              <a:rPr lang="en-US" sz="2200" b="1" dirty="0" err="1">
                <a:solidFill>
                  <a:srgbClr val="0000CC"/>
                </a:solidFill>
              </a:rPr>
              <a:t>học</a:t>
            </a:r>
            <a:r>
              <a:rPr lang="en-US" sz="2200" b="1" dirty="0">
                <a:solidFill>
                  <a:srgbClr val="0000CC"/>
                </a:solidFill>
              </a:rPr>
              <a:t>, </a:t>
            </a:r>
            <a:r>
              <a:rPr lang="en-US" sz="2200" b="1" dirty="0" err="1" smtClean="0">
                <a:solidFill>
                  <a:srgbClr val="0000CC"/>
                </a:solidFill>
              </a:rPr>
              <a:t>phòng</a:t>
            </a:r>
            <a:r>
              <a:rPr lang="en-US" sz="2200" b="1" dirty="0" smtClean="0">
                <a:solidFill>
                  <a:srgbClr val="0000CC"/>
                </a:solidFill>
              </a:rPr>
              <a:t> </a:t>
            </a:r>
            <a:r>
              <a:rPr lang="en-US" sz="2200" b="1" dirty="0" err="1" smtClean="0">
                <a:solidFill>
                  <a:srgbClr val="0000CC"/>
                </a:solidFill>
              </a:rPr>
              <a:t>thực</a:t>
            </a:r>
            <a:r>
              <a:rPr lang="en-US" sz="2200" b="1" dirty="0" smtClean="0">
                <a:solidFill>
                  <a:srgbClr val="0000CC"/>
                </a:solidFill>
              </a:rPr>
              <a:t> </a:t>
            </a:r>
            <a:r>
              <a:rPr lang="en-US" sz="2200" b="1" dirty="0" err="1" smtClean="0">
                <a:solidFill>
                  <a:srgbClr val="0000CC"/>
                </a:solidFill>
              </a:rPr>
              <a:t>hành</a:t>
            </a:r>
            <a:r>
              <a:rPr lang="en-US" sz="2200" b="1" dirty="0" smtClean="0">
                <a:solidFill>
                  <a:srgbClr val="0000CC"/>
                </a:solidFill>
              </a:rPr>
              <a:t>, </a:t>
            </a:r>
            <a:r>
              <a:rPr lang="en-US" sz="2200" b="1" dirty="0" err="1" smtClean="0">
                <a:solidFill>
                  <a:srgbClr val="0000CC"/>
                </a:solidFill>
              </a:rPr>
              <a:t>xưởng</a:t>
            </a:r>
            <a:r>
              <a:rPr lang="en-US" sz="2200" b="1" dirty="0" smtClean="0">
                <a:solidFill>
                  <a:srgbClr val="0000CC"/>
                </a:solidFill>
              </a:rPr>
              <a:t> </a:t>
            </a:r>
            <a:r>
              <a:rPr lang="en-US" sz="2200" b="1" dirty="0" err="1" smtClean="0">
                <a:solidFill>
                  <a:srgbClr val="0000CC"/>
                </a:solidFill>
              </a:rPr>
              <a:t>thực</a:t>
            </a:r>
            <a:r>
              <a:rPr lang="en-US" sz="2200" b="1" dirty="0" smtClean="0">
                <a:solidFill>
                  <a:srgbClr val="0000CC"/>
                </a:solidFill>
              </a:rPr>
              <a:t> </a:t>
            </a:r>
            <a:r>
              <a:rPr lang="en-US" sz="2200" b="1" dirty="0" err="1" smtClean="0">
                <a:solidFill>
                  <a:srgbClr val="0000CC"/>
                </a:solidFill>
              </a:rPr>
              <a:t>tập</a:t>
            </a:r>
            <a:endParaRPr lang="en-US" altLang="en-US" sz="2200" b="1" dirty="0">
              <a:solidFill>
                <a:srgbClr val="0000CC"/>
              </a:solidFill>
            </a:endParaRPr>
          </a:p>
        </p:txBody>
      </p:sp>
      <p:sp>
        <p:nvSpPr>
          <p:cNvPr id="23" name="Rectangle 39"/>
          <p:cNvSpPr>
            <a:spLocks noChangeArrowheads="1"/>
          </p:cNvSpPr>
          <p:nvPr/>
        </p:nvSpPr>
        <p:spPr bwMode="auto">
          <a:xfrm>
            <a:off x="2145969" y="4509448"/>
            <a:ext cx="7023133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sz="2200" b="1" dirty="0" err="1">
                <a:solidFill>
                  <a:srgbClr val="800000"/>
                </a:solidFill>
              </a:rPr>
              <a:t>Thực</a:t>
            </a:r>
            <a:r>
              <a:rPr lang="en-US" sz="2200" b="1" dirty="0">
                <a:solidFill>
                  <a:srgbClr val="800000"/>
                </a:solidFill>
              </a:rPr>
              <a:t> </a:t>
            </a:r>
            <a:r>
              <a:rPr lang="en-US" sz="2200" b="1" dirty="0" err="1">
                <a:solidFill>
                  <a:srgbClr val="800000"/>
                </a:solidFill>
              </a:rPr>
              <a:t>hiện</a:t>
            </a:r>
            <a:r>
              <a:rPr lang="en-US" sz="2200" b="1" dirty="0">
                <a:solidFill>
                  <a:srgbClr val="800000"/>
                </a:solidFill>
              </a:rPr>
              <a:t> </a:t>
            </a:r>
            <a:r>
              <a:rPr lang="en-US" sz="2200" b="1" dirty="0" err="1">
                <a:solidFill>
                  <a:srgbClr val="800000"/>
                </a:solidFill>
              </a:rPr>
              <a:t>việc</a:t>
            </a:r>
            <a:r>
              <a:rPr lang="en-US" sz="2200" b="1" dirty="0">
                <a:solidFill>
                  <a:srgbClr val="800000"/>
                </a:solidFill>
              </a:rPr>
              <a:t> </a:t>
            </a:r>
            <a:r>
              <a:rPr lang="en-US" sz="2200" b="1" dirty="0" err="1">
                <a:solidFill>
                  <a:srgbClr val="800000"/>
                </a:solidFill>
              </a:rPr>
              <a:t>đào</a:t>
            </a:r>
            <a:r>
              <a:rPr lang="en-US" sz="2200" b="1" dirty="0">
                <a:solidFill>
                  <a:srgbClr val="800000"/>
                </a:solidFill>
              </a:rPr>
              <a:t> </a:t>
            </a:r>
            <a:r>
              <a:rPr lang="en-US" sz="2200" b="1" dirty="0" err="1">
                <a:solidFill>
                  <a:srgbClr val="800000"/>
                </a:solidFill>
              </a:rPr>
              <a:t>tạo</a:t>
            </a:r>
            <a:r>
              <a:rPr lang="en-US" sz="2200" b="1" dirty="0">
                <a:solidFill>
                  <a:srgbClr val="800000"/>
                </a:solidFill>
              </a:rPr>
              <a:t>, </a:t>
            </a:r>
            <a:r>
              <a:rPr lang="en-US" sz="2200" b="1" dirty="0" err="1">
                <a:solidFill>
                  <a:srgbClr val="800000"/>
                </a:solidFill>
              </a:rPr>
              <a:t>bồi</a:t>
            </a:r>
            <a:r>
              <a:rPr lang="en-US" sz="2200" b="1" dirty="0">
                <a:solidFill>
                  <a:srgbClr val="800000"/>
                </a:solidFill>
              </a:rPr>
              <a:t> </a:t>
            </a:r>
            <a:r>
              <a:rPr lang="en-US" sz="2200" b="1" dirty="0" err="1">
                <a:solidFill>
                  <a:srgbClr val="800000"/>
                </a:solidFill>
              </a:rPr>
              <a:t>dưỡng</a:t>
            </a:r>
            <a:r>
              <a:rPr lang="en-US" sz="2200" b="1" dirty="0">
                <a:solidFill>
                  <a:srgbClr val="800000"/>
                </a:solidFill>
              </a:rPr>
              <a:t> </a:t>
            </a:r>
            <a:r>
              <a:rPr lang="en-US" sz="2200" b="1" dirty="0" err="1">
                <a:solidFill>
                  <a:srgbClr val="800000"/>
                </a:solidFill>
              </a:rPr>
              <a:t>nâng</a:t>
            </a:r>
            <a:r>
              <a:rPr lang="en-US" sz="2200" b="1" dirty="0">
                <a:solidFill>
                  <a:srgbClr val="800000"/>
                </a:solidFill>
              </a:rPr>
              <a:t> </a:t>
            </a:r>
            <a:r>
              <a:rPr lang="en-US" sz="2200" b="1" dirty="0" err="1">
                <a:solidFill>
                  <a:srgbClr val="800000"/>
                </a:solidFill>
              </a:rPr>
              <a:t>cao</a:t>
            </a:r>
            <a:r>
              <a:rPr lang="en-US" sz="2200" b="1" dirty="0">
                <a:solidFill>
                  <a:srgbClr val="800000"/>
                </a:solidFill>
              </a:rPr>
              <a:t> </a:t>
            </a:r>
            <a:r>
              <a:rPr lang="en-US" sz="2200" b="1" dirty="0" err="1">
                <a:solidFill>
                  <a:srgbClr val="800000"/>
                </a:solidFill>
              </a:rPr>
              <a:t>trình</a:t>
            </a:r>
            <a:r>
              <a:rPr lang="en-US" sz="2200" b="1" dirty="0">
                <a:solidFill>
                  <a:srgbClr val="800000"/>
                </a:solidFill>
              </a:rPr>
              <a:t> </a:t>
            </a:r>
            <a:r>
              <a:rPr lang="en-US" sz="2200" b="1" dirty="0" err="1">
                <a:solidFill>
                  <a:srgbClr val="800000"/>
                </a:solidFill>
              </a:rPr>
              <a:t>độ</a:t>
            </a:r>
            <a:r>
              <a:rPr lang="en-US" sz="2200" b="1" dirty="0">
                <a:solidFill>
                  <a:srgbClr val="800000"/>
                </a:solidFill>
              </a:rPr>
              <a:t> </a:t>
            </a:r>
            <a:r>
              <a:rPr lang="en-US" sz="2200" b="1" dirty="0" smtClean="0">
                <a:solidFill>
                  <a:srgbClr val="800000"/>
                </a:solidFill>
              </a:rPr>
              <a:t>CM, </a:t>
            </a:r>
            <a:r>
              <a:rPr lang="en-US" sz="2200" b="1" dirty="0" err="1">
                <a:solidFill>
                  <a:srgbClr val="800000"/>
                </a:solidFill>
              </a:rPr>
              <a:t>nghiệp</a:t>
            </a:r>
            <a:r>
              <a:rPr lang="en-US" sz="2200" b="1" dirty="0">
                <a:solidFill>
                  <a:srgbClr val="800000"/>
                </a:solidFill>
              </a:rPr>
              <a:t> </a:t>
            </a:r>
            <a:r>
              <a:rPr lang="en-US" sz="2200" b="1" dirty="0" err="1">
                <a:solidFill>
                  <a:srgbClr val="800000"/>
                </a:solidFill>
              </a:rPr>
              <a:t>vụ</a:t>
            </a:r>
            <a:r>
              <a:rPr lang="en-US" sz="2200" b="1" dirty="0">
                <a:solidFill>
                  <a:srgbClr val="800000"/>
                </a:solidFill>
              </a:rPr>
              <a:t> </a:t>
            </a:r>
            <a:r>
              <a:rPr lang="en-US" sz="2200" b="1" dirty="0" err="1">
                <a:solidFill>
                  <a:srgbClr val="800000"/>
                </a:solidFill>
              </a:rPr>
              <a:t>cho</a:t>
            </a:r>
            <a:r>
              <a:rPr lang="en-US" sz="2200" b="1" dirty="0">
                <a:solidFill>
                  <a:srgbClr val="800000"/>
                </a:solidFill>
              </a:rPr>
              <a:t> </a:t>
            </a:r>
            <a:r>
              <a:rPr lang="en-US" sz="2200" b="1" dirty="0" smtClean="0">
                <a:solidFill>
                  <a:srgbClr val="800000"/>
                </a:solidFill>
              </a:rPr>
              <a:t>GV </a:t>
            </a:r>
            <a:r>
              <a:rPr lang="en-US" sz="2200" b="1" dirty="0" err="1">
                <a:solidFill>
                  <a:srgbClr val="800000"/>
                </a:solidFill>
              </a:rPr>
              <a:t>và</a:t>
            </a:r>
            <a:r>
              <a:rPr lang="en-US" sz="2200" b="1" dirty="0">
                <a:solidFill>
                  <a:srgbClr val="800000"/>
                </a:solidFill>
              </a:rPr>
              <a:t> </a:t>
            </a:r>
            <a:r>
              <a:rPr lang="en-US" sz="2200" b="1" dirty="0" smtClean="0">
                <a:solidFill>
                  <a:srgbClr val="800000"/>
                </a:solidFill>
              </a:rPr>
              <a:t>CBNV </a:t>
            </a:r>
            <a:r>
              <a:rPr lang="en-US" sz="2200" b="1" dirty="0" err="1">
                <a:solidFill>
                  <a:srgbClr val="800000"/>
                </a:solidFill>
              </a:rPr>
              <a:t>của</a:t>
            </a:r>
            <a:r>
              <a:rPr lang="en-US" sz="2200" b="1" dirty="0">
                <a:solidFill>
                  <a:srgbClr val="800000"/>
                </a:solidFill>
              </a:rPr>
              <a:t> </a:t>
            </a:r>
            <a:r>
              <a:rPr lang="en-US" sz="2200" b="1" dirty="0" err="1" smtClean="0">
                <a:solidFill>
                  <a:srgbClr val="800000"/>
                </a:solidFill>
              </a:rPr>
              <a:t>khoa</a:t>
            </a:r>
            <a:endParaRPr lang="en-US" altLang="en-US" sz="2200" b="1" dirty="0">
              <a:solidFill>
                <a:srgbClr val="800000"/>
              </a:solidFill>
            </a:endParaRPr>
          </a:p>
        </p:txBody>
      </p:sp>
      <p:grpSp>
        <p:nvGrpSpPr>
          <p:cNvPr id="24" name="Group 23"/>
          <p:cNvGrpSpPr>
            <a:grpSpLocks/>
          </p:cNvGrpSpPr>
          <p:nvPr/>
        </p:nvGrpSpPr>
        <p:grpSpPr bwMode="auto">
          <a:xfrm>
            <a:off x="1107744" y="5550469"/>
            <a:ext cx="8061358" cy="676842"/>
            <a:chOff x="1344" y="1392"/>
            <a:chExt cx="3072" cy="288"/>
          </a:xfrm>
        </p:grpSpPr>
        <p:sp>
          <p:nvSpPr>
            <p:cNvPr id="25" name="Rectangle 24"/>
            <p:cNvSpPr>
              <a:spLocks noChangeArrowheads="1"/>
            </p:cNvSpPr>
            <p:nvPr/>
          </p:nvSpPr>
          <p:spPr bwMode="gray">
            <a:xfrm>
              <a:off x="1680" y="1392"/>
              <a:ext cx="2736" cy="288"/>
            </a:xfrm>
            <a:prstGeom prst="rect">
              <a:avLst/>
            </a:prstGeom>
            <a:gradFill rotWithShape="1">
              <a:gsLst>
                <a:gs pos="0">
                  <a:srgbClr val="68D8F2">
                    <a:gamma/>
                    <a:tint val="36471"/>
                    <a:invGamma/>
                  </a:srgbClr>
                </a:gs>
                <a:gs pos="100000">
                  <a:srgbClr val="68D8F2"/>
                </a:gs>
              </a:gsLst>
              <a:lin ang="0" scaled="1"/>
            </a:gradFill>
            <a:ln>
              <a:noFill/>
            </a:ln>
            <a:effectLst>
              <a:prstShdw prst="shdw17" dist="63500" dir="5400000">
                <a:srgbClr val="68D8F2">
                  <a:gamma/>
                  <a:shade val="60000"/>
                  <a:invGamma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Rectangle 25"/>
            <p:cNvSpPr>
              <a:spLocks noChangeArrowheads="1"/>
            </p:cNvSpPr>
            <p:nvPr/>
          </p:nvSpPr>
          <p:spPr bwMode="gray">
            <a:xfrm>
              <a:off x="1344" y="1392"/>
              <a:ext cx="384" cy="288"/>
            </a:xfrm>
            <a:prstGeom prst="rect">
              <a:avLst/>
            </a:prstGeom>
            <a:gradFill rotWithShape="1">
              <a:gsLst>
                <a:gs pos="0">
                  <a:srgbClr val="4D98E3">
                    <a:gamma/>
                    <a:shade val="51373"/>
                    <a:invGamma/>
                  </a:srgbClr>
                </a:gs>
                <a:gs pos="50000">
                  <a:srgbClr val="4D98E3"/>
                </a:gs>
                <a:gs pos="100000">
                  <a:srgbClr val="4D98E3">
                    <a:gamma/>
                    <a:shade val="51373"/>
                    <a:invGamma/>
                  </a:srgbClr>
                </a:gs>
              </a:gsLst>
              <a:lin ang="0" scaled="1"/>
            </a:gradFill>
            <a:ln>
              <a:noFill/>
            </a:ln>
            <a:effectLst>
              <a:prstShdw prst="shdw17" dist="63500" dir="5400000">
                <a:srgbClr val="4D98E3">
                  <a:gamma/>
                  <a:shade val="60000"/>
                  <a:invGamma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r>
                <a:rPr lang="en-US" altLang="en-US" sz="2400" b="1" dirty="0" smtClean="0"/>
                <a:t>9</a:t>
              </a:r>
              <a:endParaRPr lang="en-US" altLang="en-US" sz="2400" b="1" dirty="0"/>
            </a:p>
          </p:txBody>
        </p:sp>
      </p:grpSp>
      <p:sp>
        <p:nvSpPr>
          <p:cNvPr id="27" name="Rectangle 38"/>
          <p:cNvSpPr>
            <a:spLocks noChangeArrowheads="1"/>
          </p:cNvSpPr>
          <p:nvPr/>
        </p:nvSpPr>
        <p:spPr bwMode="auto">
          <a:xfrm>
            <a:off x="2174281" y="5634335"/>
            <a:ext cx="699482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sz="2400" b="1" dirty="0" err="1">
                <a:solidFill>
                  <a:srgbClr val="002060"/>
                </a:solidFill>
              </a:rPr>
              <a:t>Quản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lý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</a:rPr>
              <a:t>GV, CBNV </a:t>
            </a:r>
            <a:r>
              <a:rPr lang="en-US" sz="2400" b="1" dirty="0" err="1" smtClean="0">
                <a:solidFill>
                  <a:srgbClr val="002060"/>
                </a:solidFill>
              </a:rPr>
              <a:t>và</a:t>
            </a:r>
            <a:r>
              <a:rPr lang="en-US" sz="2400" b="1" dirty="0" smtClean="0">
                <a:solidFill>
                  <a:srgbClr val="002060"/>
                </a:solidFill>
              </a:rPr>
              <a:t> HSSV </a:t>
            </a:r>
            <a:r>
              <a:rPr lang="en-US" sz="2400" b="1" dirty="0" err="1" smtClean="0">
                <a:solidFill>
                  <a:srgbClr val="002060"/>
                </a:solidFill>
              </a:rPr>
              <a:t>thuộc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khoa</a:t>
            </a:r>
            <a:endParaRPr lang="en-US" altLang="en-US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187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4" grpId="0"/>
      <p:bldP spid="15" grpId="0"/>
      <p:bldP spid="22" grpId="0"/>
      <p:bldP spid="23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9600"/>
          </a:xfrm>
          <a:gradFill>
            <a:gsLst>
              <a:gs pos="0">
                <a:schemeClr val="accent1">
                  <a:shade val="51000"/>
                  <a:satMod val="130000"/>
                </a:schemeClr>
              </a:gs>
              <a:gs pos="49000">
                <a:schemeClr val="accent1">
                  <a:lumMod val="40000"/>
                  <a:lumOff val="60000"/>
                </a:schemeClr>
              </a:gs>
              <a:gs pos="100000">
                <a:schemeClr val="accent1"/>
              </a:gs>
            </a:gsLst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sz="3200" b="1" dirty="0" smtClean="0">
                <a:solidFill>
                  <a:srgbClr val="0000CC"/>
                </a:solidFill>
                <a:effectLst/>
                <a:latin typeface="+mj-lt"/>
              </a:rPr>
              <a:t>1. THỰC TRẠNG CỦA KHOA</a:t>
            </a:r>
            <a:endParaRPr lang="en-US" sz="3200" b="1" dirty="0">
              <a:solidFill>
                <a:srgbClr val="0000CC"/>
              </a:solidFill>
              <a:effectLst/>
              <a:latin typeface="+mj-lt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683603" y="3794216"/>
            <a:ext cx="3343275" cy="1943100"/>
          </a:xfrm>
          <a:prstGeom prst="rect">
            <a:avLst/>
          </a:prstGeom>
          <a:gradFill rotWithShape="1">
            <a:gsLst>
              <a:gs pos="0">
                <a:srgbClr val="FF3300"/>
              </a:gs>
              <a:gs pos="100000">
                <a:srgbClr val="FFCC66"/>
              </a:gs>
            </a:gsLst>
            <a:lin ang="2700000" scaled="1"/>
          </a:gradFill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098301" y="3794216"/>
            <a:ext cx="3343275" cy="1943100"/>
          </a:xfrm>
          <a:prstGeom prst="rect">
            <a:avLst/>
          </a:prstGeom>
          <a:gradFill rotWithShape="1">
            <a:gsLst>
              <a:gs pos="0">
                <a:srgbClr val="CCFF33"/>
              </a:gs>
              <a:gs pos="100000">
                <a:srgbClr val="669900"/>
              </a:gs>
            </a:gsLst>
            <a:lin ang="18900000" scaled="1"/>
          </a:gradFill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4651943" y="1672770"/>
            <a:ext cx="3343275" cy="1943100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tx1"/>
            </a:solidFill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1106080" y="1668280"/>
            <a:ext cx="3343275" cy="194310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rgbClr val="99CCFF"/>
              </a:gs>
            </a:gsLst>
            <a:lin ang="18900000" scaled="1"/>
          </a:gradFill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" name="AutoShape 10"/>
          <p:cNvSpPr>
            <a:spLocks noChangeArrowheads="1"/>
          </p:cNvSpPr>
          <p:nvPr/>
        </p:nvSpPr>
        <p:spPr bwMode="auto">
          <a:xfrm rot="5400000">
            <a:off x="7168857" y="2658767"/>
            <a:ext cx="2592388" cy="650875"/>
          </a:xfrm>
          <a:prstGeom prst="parallelogram">
            <a:avLst>
              <a:gd name="adj" fmla="val 99573"/>
            </a:avLst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anchor="ctr"/>
          <a:lstStyle/>
          <a:p>
            <a:pPr algn="ctr"/>
            <a:r>
              <a:rPr lang="en-US" sz="2400" b="1" dirty="0" err="1" smtClean="0">
                <a:solidFill>
                  <a:srgbClr val="333333"/>
                </a:solidFill>
              </a:rPr>
              <a:t>Cơ</a:t>
            </a:r>
            <a:r>
              <a:rPr lang="en-US" sz="2400" b="1" dirty="0" smtClean="0">
                <a:solidFill>
                  <a:srgbClr val="333333"/>
                </a:solidFill>
              </a:rPr>
              <a:t> </a:t>
            </a:r>
            <a:r>
              <a:rPr lang="en-US" sz="2400" b="1" dirty="0" err="1" smtClean="0">
                <a:solidFill>
                  <a:srgbClr val="333333"/>
                </a:solidFill>
              </a:rPr>
              <a:t>cấu</a:t>
            </a:r>
            <a:endParaRPr lang="en-US" sz="2400" b="1" dirty="0">
              <a:solidFill>
                <a:srgbClr val="333333"/>
              </a:solidFill>
            </a:endParaRPr>
          </a:p>
        </p:txBody>
      </p:sp>
      <p:sp>
        <p:nvSpPr>
          <p:cNvPr id="9" name="AutoShape 11"/>
          <p:cNvSpPr>
            <a:spLocks noChangeArrowheads="1"/>
          </p:cNvSpPr>
          <p:nvPr/>
        </p:nvSpPr>
        <p:spPr bwMode="auto">
          <a:xfrm rot="16200000">
            <a:off x="-650715" y="1987480"/>
            <a:ext cx="2592387" cy="650875"/>
          </a:xfrm>
          <a:prstGeom prst="parallelogram">
            <a:avLst>
              <a:gd name="adj" fmla="val 99573"/>
            </a:avLst>
          </a:prstGeom>
          <a:gradFill rotWithShape="1">
            <a:gsLst>
              <a:gs pos="0">
                <a:schemeClr val="folHlink"/>
              </a:gs>
              <a:gs pos="100000">
                <a:srgbClr val="99CCFF"/>
              </a:gs>
            </a:gsLst>
            <a:lin ang="18900000" scaled="1"/>
          </a:gradFill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sz="2400" b="1" dirty="0" err="1" smtClean="0">
                <a:solidFill>
                  <a:srgbClr val="FFFF00"/>
                </a:solidFill>
              </a:rPr>
              <a:t>Số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lượng</a:t>
            </a: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17" name="Text Box 22"/>
          <p:cNvSpPr txBox="1">
            <a:spLocks noChangeArrowheads="1"/>
          </p:cNvSpPr>
          <p:nvPr/>
        </p:nvSpPr>
        <p:spPr bwMode="auto">
          <a:xfrm>
            <a:off x="1106080" y="1797784"/>
            <a:ext cx="3343275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74625" indent="-174625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234950" indent="-234950" algn="just" defTabSz="914400">
              <a:buFont typeface="Wingdings" pitchFamily="2" charset="2"/>
              <a:buChar char="§"/>
            </a:pPr>
            <a:r>
              <a:rPr lang="en-US" sz="2000" dirty="0" err="1" smtClean="0">
                <a:solidFill>
                  <a:srgbClr val="FFFF00"/>
                </a:solidFill>
                <a:latin typeface="+mj-lt"/>
              </a:rPr>
              <a:t>Những</a:t>
            </a:r>
            <a:r>
              <a:rPr lang="en-US" sz="2000" dirty="0" smtClean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  <a:latin typeface="+mj-lt"/>
              </a:rPr>
              <a:t>năm</a:t>
            </a:r>
            <a:r>
              <a:rPr lang="en-US" sz="2000" dirty="0" smtClean="0">
                <a:solidFill>
                  <a:srgbClr val="FFFF00"/>
                </a:solidFill>
                <a:latin typeface="+mj-lt"/>
              </a:rPr>
              <a:t> qua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c</a:t>
            </a:r>
            <a:r>
              <a:rPr lang="en-US" sz="2000" dirty="0" err="1" smtClean="0">
                <a:solidFill>
                  <a:srgbClr val="FFFF00"/>
                </a:solidFill>
                <a:latin typeface="+mj-lt"/>
              </a:rPr>
              <a:t>ó</a:t>
            </a:r>
            <a:r>
              <a:rPr lang="en-US" sz="2000" dirty="0" smtClean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  <a:latin typeface="+mj-lt"/>
              </a:rPr>
              <a:t>gia</a:t>
            </a:r>
            <a:r>
              <a:rPr lang="en-US" sz="2000" dirty="0" smtClean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  <a:latin typeface="+mj-lt"/>
              </a:rPr>
              <a:t>tăng</a:t>
            </a:r>
            <a:r>
              <a:rPr lang="en-US" sz="2000" dirty="0" smtClean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  <a:latin typeface="+mj-lt"/>
              </a:rPr>
              <a:t>về</a:t>
            </a:r>
            <a:r>
              <a:rPr lang="en-US" sz="2000" dirty="0" smtClean="0">
                <a:solidFill>
                  <a:srgbClr val="FFFF00"/>
                </a:solidFill>
                <a:latin typeface="+mj-lt"/>
              </a:rPr>
              <a:t> SL </a:t>
            </a:r>
            <a:r>
              <a:rPr lang="en-US" sz="2000" dirty="0" err="1" smtClean="0">
                <a:solidFill>
                  <a:srgbClr val="FFFF00"/>
                </a:solidFill>
                <a:latin typeface="+mj-lt"/>
              </a:rPr>
              <a:t>và</a:t>
            </a:r>
            <a:r>
              <a:rPr lang="en-US" sz="2000" dirty="0" smtClean="0">
                <a:solidFill>
                  <a:srgbClr val="FFFF00"/>
                </a:solidFill>
                <a:latin typeface="+mj-lt"/>
              </a:rPr>
              <a:t> CL</a:t>
            </a:r>
          </a:p>
          <a:p>
            <a:pPr marL="6350" indent="-6350" algn="just" defTabSz="914400">
              <a:buFont typeface="Wingdings" pitchFamily="2" charset="2"/>
              <a:buChar char="§"/>
            </a:pPr>
            <a:r>
              <a:rPr lang="en-US" sz="2000" dirty="0" smtClean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  <a:latin typeface="+mj-lt"/>
              </a:rPr>
              <a:t>Hiện</a:t>
            </a:r>
            <a:r>
              <a:rPr lang="en-US" sz="2000" dirty="0" smtClean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tại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là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smtClean="0">
                <a:solidFill>
                  <a:srgbClr val="FFFF00"/>
                </a:solidFill>
                <a:latin typeface="+mj-lt"/>
              </a:rPr>
              <a:t>36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giảng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  <a:latin typeface="+mj-lt"/>
              </a:rPr>
              <a:t>viên</a:t>
            </a:r>
            <a:endParaRPr lang="en-US" sz="2000" dirty="0" smtClean="0">
              <a:solidFill>
                <a:srgbClr val="FFFF00"/>
              </a:solidFill>
              <a:latin typeface="+mj-lt"/>
            </a:endParaRPr>
          </a:p>
          <a:p>
            <a:pPr marL="228600" indent="-228600" algn="just" defTabSz="914400">
              <a:buFont typeface="Wingdings" pitchFamily="2" charset="2"/>
              <a:buChar char="§"/>
            </a:pPr>
            <a:r>
              <a:rPr lang="en-US" sz="2000" dirty="0" err="1" smtClean="0">
                <a:solidFill>
                  <a:srgbClr val="FFFF00"/>
                </a:solidFill>
                <a:latin typeface="+mj-lt"/>
              </a:rPr>
              <a:t>Tỉ</a:t>
            </a:r>
            <a:r>
              <a:rPr lang="en-US" sz="2000" dirty="0" smtClean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  <a:latin typeface="+mj-lt"/>
              </a:rPr>
              <a:t>lệ</a:t>
            </a:r>
            <a:r>
              <a:rPr lang="en-US" sz="2000" dirty="0" smtClean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  <a:latin typeface="+mj-lt"/>
              </a:rPr>
              <a:t>sinh</a:t>
            </a:r>
            <a:r>
              <a:rPr lang="en-US" sz="2000" dirty="0" smtClean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  <a:latin typeface="+mj-lt"/>
              </a:rPr>
              <a:t>viên</a:t>
            </a:r>
            <a:r>
              <a:rPr lang="en-US" sz="2000" dirty="0" smtClean="0">
                <a:solidFill>
                  <a:srgbClr val="FFFF00"/>
                </a:solidFill>
                <a:latin typeface="+mj-lt"/>
              </a:rPr>
              <a:t>/</a:t>
            </a:r>
            <a:r>
              <a:rPr lang="en-US" sz="2000" dirty="0" err="1" smtClean="0">
                <a:solidFill>
                  <a:srgbClr val="FFFF00"/>
                </a:solidFill>
                <a:latin typeface="+mj-lt"/>
              </a:rPr>
              <a:t>giảng</a:t>
            </a:r>
            <a:r>
              <a:rPr lang="en-US" sz="2000" dirty="0" smtClean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  <a:latin typeface="+mj-lt"/>
              </a:rPr>
              <a:t>viên</a:t>
            </a:r>
            <a:r>
              <a:rPr lang="en-US" sz="2000" dirty="0" smtClean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  <a:latin typeface="+mj-lt"/>
              </a:rPr>
              <a:t>là</a:t>
            </a:r>
            <a:r>
              <a:rPr lang="en-US" sz="2000" dirty="0" smtClean="0">
                <a:solidFill>
                  <a:srgbClr val="FFFF00"/>
                </a:solidFill>
                <a:latin typeface="+mj-lt"/>
              </a:rPr>
              <a:t> 22.</a:t>
            </a:r>
          </a:p>
        </p:txBody>
      </p:sp>
      <p:sp>
        <p:nvSpPr>
          <p:cNvPr id="19" name="AutoShape 9"/>
          <p:cNvSpPr>
            <a:spLocks noChangeArrowheads="1"/>
          </p:cNvSpPr>
          <p:nvPr/>
        </p:nvSpPr>
        <p:spPr bwMode="auto">
          <a:xfrm>
            <a:off x="1112204" y="853440"/>
            <a:ext cx="7027409" cy="647700"/>
          </a:xfrm>
          <a:prstGeom prst="parallelogram">
            <a:avLst>
              <a:gd name="adj" fmla="val 81374"/>
            </a:avLst>
          </a:prstGeom>
          <a:gradFill flip="none" rotWithShape="1">
            <a:gsLst>
              <a:gs pos="0">
                <a:srgbClr val="00FFFF">
                  <a:shade val="30000"/>
                  <a:satMod val="115000"/>
                </a:srgbClr>
              </a:gs>
              <a:gs pos="50000">
                <a:srgbClr val="00FFFF">
                  <a:shade val="67500"/>
                  <a:satMod val="115000"/>
                </a:srgbClr>
              </a:gs>
              <a:gs pos="100000">
                <a:srgbClr val="00FFFF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anchor="ctr"/>
          <a:lstStyle/>
          <a:p>
            <a:pPr algn="ctr"/>
            <a:r>
              <a:rPr lang="en-US" sz="2400" b="1" dirty="0" err="1" smtClean="0">
                <a:solidFill>
                  <a:srgbClr val="000000"/>
                </a:solidFill>
              </a:rPr>
              <a:t>Đội</a:t>
            </a:r>
            <a:r>
              <a:rPr lang="en-US" sz="2400" b="1" dirty="0" smtClean="0">
                <a:solidFill>
                  <a:srgbClr val="000000"/>
                </a:solidFill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</a:rPr>
              <a:t>ngũ</a:t>
            </a:r>
            <a:r>
              <a:rPr lang="en-US" sz="2400" b="1" dirty="0" smtClean="0">
                <a:solidFill>
                  <a:srgbClr val="000000"/>
                </a:solidFill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</a:rPr>
              <a:t>giảng</a:t>
            </a:r>
            <a:r>
              <a:rPr lang="en-US" sz="2400" b="1" dirty="0" smtClean="0">
                <a:solidFill>
                  <a:srgbClr val="000000"/>
                </a:solidFill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</a:rPr>
              <a:t>viên</a:t>
            </a: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20" name="AutoShape 8"/>
          <p:cNvSpPr>
            <a:spLocks noChangeArrowheads="1"/>
          </p:cNvSpPr>
          <p:nvPr/>
        </p:nvSpPr>
        <p:spPr bwMode="auto">
          <a:xfrm>
            <a:off x="530225" y="5868034"/>
            <a:ext cx="3906838" cy="647700"/>
          </a:xfrm>
          <a:prstGeom prst="parallelogram">
            <a:avLst>
              <a:gd name="adj" fmla="val 81374"/>
            </a:avLst>
          </a:prstGeom>
          <a:gradFill rotWithShape="1">
            <a:gsLst>
              <a:gs pos="0">
                <a:srgbClr val="CCFF33"/>
              </a:gs>
              <a:gs pos="100000">
                <a:srgbClr val="669900"/>
              </a:gs>
            </a:gsLst>
            <a:lin ang="18900000" scaled="1"/>
          </a:gradFill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sz="2200" b="1" i="1" dirty="0" err="1">
                <a:solidFill>
                  <a:srgbClr val="800000"/>
                </a:solidFill>
              </a:rPr>
              <a:t>Chất</a:t>
            </a:r>
            <a:r>
              <a:rPr lang="en-US" sz="2200" b="1" i="1" dirty="0">
                <a:solidFill>
                  <a:srgbClr val="800000"/>
                </a:solidFill>
              </a:rPr>
              <a:t> </a:t>
            </a:r>
            <a:r>
              <a:rPr lang="en-US" sz="2200" b="1" i="1" dirty="0" err="1">
                <a:solidFill>
                  <a:srgbClr val="800000"/>
                </a:solidFill>
              </a:rPr>
              <a:t>lượng</a:t>
            </a:r>
            <a:r>
              <a:rPr lang="en-US" sz="2200" b="1" i="1" dirty="0">
                <a:solidFill>
                  <a:srgbClr val="800000"/>
                </a:solidFill>
              </a:rPr>
              <a:t> </a:t>
            </a:r>
            <a:r>
              <a:rPr lang="en-US" sz="2200" b="1" i="1" dirty="0" err="1">
                <a:solidFill>
                  <a:srgbClr val="800000"/>
                </a:solidFill>
              </a:rPr>
              <a:t>đội</a:t>
            </a:r>
            <a:r>
              <a:rPr lang="en-US" sz="2200" b="1" i="1" dirty="0">
                <a:solidFill>
                  <a:srgbClr val="800000"/>
                </a:solidFill>
              </a:rPr>
              <a:t> </a:t>
            </a:r>
            <a:r>
              <a:rPr lang="en-US" sz="2200" b="1" i="1" dirty="0" err="1">
                <a:solidFill>
                  <a:srgbClr val="800000"/>
                </a:solidFill>
              </a:rPr>
              <a:t>ngũ</a:t>
            </a:r>
            <a:endParaRPr lang="en-US" sz="2200" b="1" dirty="0">
              <a:solidFill>
                <a:srgbClr val="800000"/>
              </a:solidFill>
            </a:endParaRPr>
          </a:p>
        </p:txBody>
      </p:sp>
      <p:sp>
        <p:nvSpPr>
          <p:cNvPr id="21" name="AutoShape 9"/>
          <p:cNvSpPr>
            <a:spLocks noChangeArrowheads="1"/>
          </p:cNvSpPr>
          <p:nvPr/>
        </p:nvSpPr>
        <p:spPr bwMode="auto">
          <a:xfrm>
            <a:off x="4146007" y="5867308"/>
            <a:ext cx="3906837" cy="647700"/>
          </a:xfrm>
          <a:prstGeom prst="parallelogram">
            <a:avLst>
              <a:gd name="adj" fmla="val 81374"/>
            </a:avLst>
          </a:prstGeom>
          <a:gradFill rotWithShape="1">
            <a:gsLst>
              <a:gs pos="0">
                <a:srgbClr val="FF3300"/>
              </a:gs>
              <a:gs pos="100000">
                <a:srgbClr val="FFCC66"/>
              </a:gs>
            </a:gsLst>
            <a:lin ang="2700000" scaled="1"/>
          </a:gradFill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sz="2000" b="1" i="1" dirty="0" err="1">
                <a:solidFill>
                  <a:srgbClr val="002060"/>
                </a:solidFill>
              </a:rPr>
              <a:t>Cơ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chế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quản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lý</a:t>
            </a:r>
            <a:r>
              <a:rPr lang="en-US" sz="2000" b="1" i="1" dirty="0">
                <a:solidFill>
                  <a:srgbClr val="002060"/>
                </a:solidFill>
              </a:rPr>
              <a:t>,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sử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dụng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đội</a:t>
            </a:r>
            <a:r>
              <a:rPr lang="en-US" sz="2000" b="1" i="1" dirty="0" smtClean="0">
                <a:solidFill>
                  <a:srgbClr val="002060"/>
                </a:solidFill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</a:rPr>
              <a:t>ngũ</a:t>
            </a:r>
            <a:r>
              <a:rPr lang="en-US" sz="20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 smtClean="0">
                <a:solidFill>
                  <a:srgbClr val="002060"/>
                </a:solidFill>
              </a:rPr>
              <a:t>GV</a:t>
            </a:r>
            <a:endParaRPr lang="en-US" sz="2000" b="1" dirty="0">
              <a:solidFill>
                <a:srgbClr val="002060"/>
              </a:solidFill>
            </a:endParaRPr>
          </a:p>
        </p:txBody>
      </p:sp>
      <p:sp>
        <p:nvSpPr>
          <p:cNvPr id="22" name="Text Box 22"/>
          <p:cNvSpPr txBox="1">
            <a:spLocks noChangeArrowheads="1"/>
          </p:cNvSpPr>
          <p:nvPr/>
        </p:nvSpPr>
        <p:spPr bwMode="auto">
          <a:xfrm>
            <a:off x="4698117" y="1676400"/>
            <a:ext cx="3343275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74625" indent="-174625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234950" indent="-234950" algn="just" defTabSz="914400">
              <a:buFont typeface="Wingdings" pitchFamily="2" charset="2"/>
              <a:buChar char="§"/>
            </a:pPr>
            <a:r>
              <a:rPr lang="en-US" sz="2000" dirty="0" err="1">
                <a:solidFill>
                  <a:srgbClr val="000000"/>
                </a:solidFill>
                <a:latin typeface="+mj-lt"/>
              </a:rPr>
              <a:t>Tỉ</a:t>
            </a:r>
            <a:r>
              <a:rPr lang="en-US" sz="2000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+mj-lt"/>
              </a:rPr>
              <a:t>lệ</a:t>
            </a:r>
            <a:r>
              <a:rPr lang="en-US" sz="2000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+mj-lt"/>
              </a:rPr>
              <a:t>GV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</a:rPr>
              <a:t>có</a:t>
            </a:r>
            <a:r>
              <a:rPr lang="en-US" sz="2000" dirty="0" smtClean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</a:rPr>
              <a:t>trình</a:t>
            </a:r>
            <a:r>
              <a:rPr lang="en-US" sz="2000" dirty="0" smtClean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+mj-lt"/>
              </a:rPr>
              <a:t>độ</a:t>
            </a:r>
            <a:r>
              <a:rPr lang="en-US" sz="2000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+mj-lt"/>
              </a:rPr>
              <a:t>thạc</a:t>
            </a:r>
            <a:r>
              <a:rPr lang="en-US" sz="2000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+mj-lt"/>
              </a:rPr>
              <a:t>sĩ</a:t>
            </a:r>
            <a:r>
              <a:rPr lang="en-US" sz="2000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</a:rPr>
              <a:t>chiếm</a:t>
            </a:r>
            <a:r>
              <a:rPr lang="en-US" sz="2000" dirty="0" smtClean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+mj-lt"/>
              </a:rPr>
              <a:t>58,3% </a:t>
            </a:r>
            <a:endParaRPr lang="en-US" sz="2000" dirty="0" smtClean="0">
              <a:solidFill>
                <a:srgbClr val="000000"/>
              </a:solidFill>
              <a:latin typeface="+mj-lt"/>
            </a:endParaRPr>
          </a:p>
          <a:p>
            <a:pPr marL="234950" indent="-234950" algn="just">
              <a:buFont typeface="Wingdings" pitchFamily="2" charset="2"/>
              <a:buChar char="§"/>
            </a:pPr>
            <a:r>
              <a:rPr lang="en-US" sz="2000" dirty="0" err="1">
                <a:solidFill>
                  <a:srgbClr val="000000"/>
                </a:solidFill>
                <a:latin typeface="+mj-lt"/>
              </a:rPr>
              <a:t>Tỉ</a:t>
            </a:r>
            <a:r>
              <a:rPr lang="en-US" sz="2000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+mj-lt"/>
              </a:rPr>
              <a:t>lệ</a:t>
            </a:r>
            <a:r>
              <a:rPr lang="en-US" sz="2000" dirty="0">
                <a:solidFill>
                  <a:srgbClr val="000000"/>
                </a:solidFill>
                <a:latin typeface="+mj-lt"/>
              </a:rPr>
              <a:t> GV </a:t>
            </a:r>
            <a:r>
              <a:rPr lang="en-US" sz="2000" dirty="0" err="1">
                <a:solidFill>
                  <a:srgbClr val="000000"/>
                </a:solidFill>
                <a:latin typeface="+mj-lt"/>
              </a:rPr>
              <a:t>có</a:t>
            </a:r>
            <a:r>
              <a:rPr lang="en-US" sz="2000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+mj-lt"/>
              </a:rPr>
              <a:t>trình</a:t>
            </a:r>
            <a:r>
              <a:rPr lang="en-US" sz="2000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+mj-lt"/>
              </a:rPr>
              <a:t>độ</a:t>
            </a:r>
            <a:r>
              <a:rPr lang="en-US" sz="2000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</a:rPr>
              <a:t>tiến</a:t>
            </a:r>
            <a:r>
              <a:rPr lang="en-US" sz="2000" dirty="0" smtClean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+mj-lt"/>
              </a:rPr>
              <a:t>sĩ</a:t>
            </a:r>
            <a:r>
              <a:rPr lang="en-US" sz="2000" dirty="0">
                <a:solidFill>
                  <a:srgbClr val="000000"/>
                </a:solidFill>
                <a:latin typeface="+mj-lt"/>
              </a:rPr>
              <a:t>  </a:t>
            </a:r>
            <a:r>
              <a:rPr lang="en-US" sz="2000" dirty="0" err="1">
                <a:solidFill>
                  <a:srgbClr val="000000"/>
                </a:solidFill>
                <a:latin typeface="+mj-lt"/>
              </a:rPr>
              <a:t>chiếm</a:t>
            </a:r>
            <a:r>
              <a:rPr lang="en-US" sz="2000" dirty="0">
                <a:solidFill>
                  <a:srgbClr val="000000"/>
                </a:solidFill>
                <a:latin typeface="+mj-lt"/>
              </a:rPr>
              <a:t> 2</a:t>
            </a:r>
            <a:r>
              <a:rPr lang="en-US" sz="2000" dirty="0" smtClean="0">
                <a:solidFill>
                  <a:srgbClr val="000000"/>
                </a:solidFill>
                <a:latin typeface="+mj-lt"/>
              </a:rPr>
              <a:t>,8% </a:t>
            </a:r>
            <a:endParaRPr lang="en-US" sz="2000" dirty="0">
              <a:solidFill>
                <a:srgbClr val="000000"/>
              </a:solidFill>
              <a:latin typeface="+mj-lt"/>
            </a:endParaRPr>
          </a:p>
          <a:p>
            <a:pPr marL="234950" indent="-234950" algn="just">
              <a:buFont typeface="Wingdings" pitchFamily="2" charset="2"/>
              <a:buChar char="§"/>
            </a:pPr>
            <a:r>
              <a:rPr lang="en-US" sz="2000" dirty="0" err="1">
                <a:solidFill>
                  <a:srgbClr val="000000"/>
                </a:solidFill>
                <a:latin typeface="+mj-lt"/>
              </a:rPr>
              <a:t>Tỉ</a:t>
            </a:r>
            <a:r>
              <a:rPr lang="en-US" sz="2000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+mj-lt"/>
              </a:rPr>
              <a:t>lệ</a:t>
            </a:r>
            <a:r>
              <a:rPr lang="en-US" sz="2000" dirty="0">
                <a:solidFill>
                  <a:srgbClr val="000000"/>
                </a:solidFill>
                <a:latin typeface="+mj-lt"/>
              </a:rPr>
              <a:t> GV </a:t>
            </a:r>
            <a:r>
              <a:rPr lang="en-US" sz="2000" dirty="0" err="1">
                <a:solidFill>
                  <a:srgbClr val="000000"/>
                </a:solidFill>
                <a:latin typeface="+mj-lt"/>
              </a:rPr>
              <a:t>có</a:t>
            </a:r>
            <a:r>
              <a:rPr lang="en-US" sz="2000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+mj-lt"/>
              </a:rPr>
              <a:t>trình</a:t>
            </a:r>
            <a:r>
              <a:rPr lang="en-US" sz="2000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+mj-lt"/>
              </a:rPr>
              <a:t>độ</a:t>
            </a:r>
            <a:r>
              <a:rPr lang="en-US" sz="2000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</a:rPr>
              <a:t>đại</a:t>
            </a:r>
            <a:r>
              <a:rPr lang="en-US" sz="2000" dirty="0" smtClean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</a:rPr>
              <a:t>học</a:t>
            </a:r>
            <a:r>
              <a:rPr lang="en-US" sz="2000" dirty="0" smtClean="0">
                <a:solidFill>
                  <a:srgbClr val="000000"/>
                </a:solidFill>
                <a:latin typeface="+mj-lt"/>
              </a:rPr>
              <a:t>  </a:t>
            </a:r>
            <a:r>
              <a:rPr lang="en-US" sz="2000" dirty="0" err="1">
                <a:solidFill>
                  <a:srgbClr val="000000"/>
                </a:solidFill>
                <a:latin typeface="+mj-lt"/>
              </a:rPr>
              <a:t>chiếm</a:t>
            </a:r>
            <a:r>
              <a:rPr lang="en-US" sz="2000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+mj-lt"/>
              </a:rPr>
              <a:t>38,9% </a:t>
            </a:r>
            <a:endParaRPr lang="en-US" sz="2000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14" name="Text Box 22"/>
          <p:cNvSpPr txBox="1">
            <a:spLocks noChangeArrowheads="1"/>
          </p:cNvSpPr>
          <p:nvPr/>
        </p:nvSpPr>
        <p:spPr bwMode="auto">
          <a:xfrm>
            <a:off x="1091565" y="3767792"/>
            <a:ext cx="3343275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74625" indent="-174625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234950" indent="-234950" algn="just" defTabSz="914400">
              <a:buFont typeface="Wingdings" pitchFamily="2" charset="2"/>
              <a:buChar char="§"/>
            </a:pPr>
            <a:r>
              <a:rPr lang="en-US" sz="2000" dirty="0" err="1" smtClean="0">
                <a:solidFill>
                  <a:srgbClr val="800000"/>
                </a:solidFill>
                <a:latin typeface="+mj-lt"/>
              </a:rPr>
              <a:t>Nhiều</a:t>
            </a:r>
            <a:r>
              <a:rPr lang="en-US" sz="2000" dirty="0" smtClean="0">
                <a:solidFill>
                  <a:srgbClr val="800000"/>
                </a:solidFill>
                <a:latin typeface="+mj-lt"/>
              </a:rPr>
              <a:t> </a:t>
            </a:r>
            <a:r>
              <a:rPr lang="en-US" sz="2000" dirty="0">
                <a:solidFill>
                  <a:srgbClr val="800000"/>
                </a:solidFill>
                <a:latin typeface="+mj-lt"/>
              </a:rPr>
              <a:t>GV </a:t>
            </a:r>
            <a:r>
              <a:rPr lang="en-US" sz="2000" dirty="0" err="1" smtClean="0">
                <a:solidFill>
                  <a:srgbClr val="800000"/>
                </a:solidFill>
                <a:latin typeface="+mj-lt"/>
              </a:rPr>
              <a:t>chưa</a:t>
            </a:r>
            <a:r>
              <a:rPr lang="en-US" sz="2000" dirty="0" smtClean="0">
                <a:solidFill>
                  <a:srgbClr val="8000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  <a:latin typeface="+mj-lt"/>
              </a:rPr>
              <a:t>dành</a:t>
            </a:r>
            <a:r>
              <a:rPr lang="en-US" sz="2000" dirty="0" smtClean="0">
                <a:solidFill>
                  <a:srgbClr val="8000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  <a:latin typeface="+mj-lt"/>
              </a:rPr>
              <a:t>thời</a:t>
            </a:r>
            <a:r>
              <a:rPr lang="en-US" sz="2000" dirty="0" smtClean="0">
                <a:solidFill>
                  <a:srgbClr val="8000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  <a:latin typeface="+mj-lt"/>
              </a:rPr>
              <a:t>gian</a:t>
            </a:r>
            <a:r>
              <a:rPr lang="en-US" sz="2000" dirty="0" smtClean="0">
                <a:solidFill>
                  <a:srgbClr val="8000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  <a:latin typeface="+mj-lt"/>
              </a:rPr>
              <a:t>nâng</a:t>
            </a:r>
            <a:r>
              <a:rPr lang="en-US" sz="2000" dirty="0" smtClean="0">
                <a:solidFill>
                  <a:srgbClr val="8000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  <a:latin typeface="+mj-lt"/>
              </a:rPr>
              <a:t>cao</a:t>
            </a:r>
            <a:r>
              <a:rPr lang="en-US" sz="2000" dirty="0" smtClean="0">
                <a:solidFill>
                  <a:srgbClr val="8000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  <a:latin typeface="+mj-lt"/>
              </a:rPr>
              <a:t>trình</a:t>
            </a:r>
            <a:r>
              <a:rPr lang="en-US" sz="2000" dirty="0" smtClean="0">
                <a:solidFill>
                  <a:srgbClr val="8000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  <a:latin typeface="+mj-lt"/>
              </a:rPr>
              <a:t>độ</a:t>
            </a:r>
            <a:r>
              <a:rPr lang="en-US" sz="2000" dirty="0" smtClean="0">
                <a:solidFill>
                  <a:srgbClr val="800000"/>
                </a:solidFill>
                <a:latin typeface="+mj-lt"/>
              </a:rPr>
              <a:t> </a:t>
            </a:r>
            <a:endParaRPr lang="en-US" sz="2000" dirty="0">
              <a:solidFill>
                <a:srgbClr val="800000"/>
              </a:solidFill>
              <a:latin typeface="+mj-lt"/>
            </a:endParaRPr>
          </a:p>
          <a:p>
            <a:pPr marL="234950" indent="-234950" algn="just">
              <a:buFont typeface="Wingdings" pitchFamily="2" charset="2"/>
              <a:buChar char="§"/>
            </a:pPr>
            <a:r>
              <a:rPr lang="en-US" sz="2000" dirty="0" err="1" smtClean="0">
                <a:solidFill>
                  <a:srgbClr val="800000"/>
                </a:solidFill>
                <a:latin typeface="+mj-lt"/>
              </a:rPr>
              <a:t>Nhiều</a:t>
            </a:r>
            <a:r>
              <a:rPr lang="en-US" sz="2000" dirty="0" smtClean="0">
                <a:solidFill>
                  <a:srgbClr val="800000"/>
                </a:solidFill>
                <a:latin typeface="+mj-lt"/>
              </a:rPr>
              <a:t> </a:t>
            </a:r>
            <a:r>
              <a:rPr lang="en-US" sz="2000" dirty="0">
                <a:solidFill>
                  <a:srgbClr val="800000"/>
                </a:solidFill>
                <a:latin typeface="+mj-lt"/>
              </a:rPr>
              <a:t>GV </a:t>
            </a:r>
            <a:r>
              <a:rPr lang="en-US" sz="2000" dirty="0" err="1" smtClean="0">
                <a:solidFill>
                  <a:srgbClr val="800000"/>
                </a:solidFill>
                <a:latin typeface="+mj-lt"/>
              </a:rPr>
              <a:t>chưa</a:t>
            </a:r>
            <a:r>
              <a:rPr lang="en-US" sz="2000" dirty="0" smtClean="0">
                <a:solidFill>
                  <a:srgbClr val="8000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  <a:latin typeface="+mj-lt"/>
              </a:rPr>
              <a:t>đổi</a:t>
            </a:r>
            <a:r>
              <a:rPr lang="en-US" sz="2000" dirty="0" smtClean="0">
                <a:solidFill>
                  <a:srgbClr val="8000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  <a:latin typeface="+mj-lt"/>
              </a:rPr>
              <a:t>mới</a:t>
            </a:r>
            <a:r>
              <a:rPr lang="en-US" sz="2000" dirty="0" smtClean="0">
                <a:solidFill>
                  <a:srgbClr val="800000"/>
                </a:solidFill>
                <a:latin typeface="+mj-lt"/>
              </a:rPr>
              <a:t> PP </a:t>
            </a:r>
            <a:r>
              <a:rPr lang="en-US" sz="2000" dirty="0" err="1" smtClean="0">
                <a:solidFill>
                  <a:srgbClr val="800000"/>
                </a:solidFill>
                <a:latin typeface="+mj-lt"/>
              </a:rPr>
              <a:t>giảng</a:t>
            </a:r>
            <a:r>
              <a:rPr lang="en-US" sz="2000" dirty="0" smtClean="0">
                <a:solidFill>
                  <a:srgbClr val="8000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  <a:latin typeface="+mj-lt"/>
              </a:rPr>
              <a:t>dạy</a:t>
            </a:r>
            <a:endParaRPr lang="en-US" sz="2000" dirty="0" smtClean="0">
              <a:solidFill>
                <a:srgbClr val="800000"/>
              </a:solidFill>
              <a:latin typeface="+mj-lt"/>
            </a:endParaRPr>
          </a:p>
          <a:p>
            <a:pPr marL="234950" indent="-234950" algn="just">
              <a:buFont typeface="Wingdings" pitchFamily="2" charset="2"/>
              <a:buChar char="§"/>
            </a:pPr>
            <a:r>
              <a:rPr lang="en-US" sz="2000" dirty="0" smtClean="0">
                <a:solidFill>
                  <a:srgbClr val="800000"/>
                </a:solidFill>
                <a:latin typeface="+mj-lt"/>
              </a:rPr>
              <a:t>NCKH 1 </a:t>
            </a:r>
            <a:r>
              <a:rPr lang="en-US" sz="2000" dirty="0" err="1" smtClean="0">
                <a:solidFill>
                  <a:srgbClr val="800000"/>
                </a:solidFill>
                <a:latin typeface="+mj-lt"/>
              </a:rPr>
              <a:t>số</a:t>
            </a:r>
            <a:r>
              <a:rPr lang="en-US" sz="2000" dirty="0" smtClean="0">
                <a:solidFill>
                  <a:srgbClr val="8000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  <a:latin typeface="+mj-lt"/>
              </a:rPr>
              <a:t>đề</a:t>
            </a:r>
            <a:r>
              <a:rPr lang="en-US" sz="2000" dirty="0" smtClean="0">
                <a:solidFill>
                  <a:srgbClr val="8000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  <a:latin typeface="+mj-lt"/>
              </a:rPr>
              <a:t>tài</a:t>
            </a:r>
            <a:r>
              <a:rPr lang="en-US" sz="2000" dirty="0" smtClean="0">
                <a:solidFill>
                  <a:srgbClr val="8000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  <a:latin typeface="+mj-lt"/>
              </a:rPr>
              <a:t>không</a:t>
            </a:r>
            <a:r>
              <a:rPr lang="en-US" sz="2000" dirty="0" smtClean="0">
                <a:solidFill>
                  <a:srgbClr val="800000"/>
                </a:solidFill>
                <a:latin typeface="+mj-lt"/>
              </a:rPr>
              <a:t> CL, </a:t>
            </a:r>
            <a:r>
              <a:rPr lang="en-US" sz="2000" dirty="0" err="1" smtClean="0">
                <a:solidFill>
                  <a:srgbClr val="800000"/>
                </a:solidFill>
                <a:latin typeface="+mj-lt"/>
              </a:rPr>
              <a:t>thiếu</a:t>
            </a:r>
            <a:r>
              <a:rPr lang="en-US" sz="2000" dirty="0" smtClean="0">
                <a:solidFill>
                  <a:srgbClr val="8000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  <a:latin typeface="+mj-lt"/>
              </a:rPr>
              <a:t>tính</a:t>
            </a:r>
            <a:r>
              <a:rPr lang="en-US" sz="2000" dirty="0" smtClean="0">
                <a:solidFill>
                  <a:srgbClr val="8000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  <a:latin typeface="+mj-lt"/>
              </a:rPr>
              <a:t>thực</a:t>
            </a:r>
            <a:r>
              <a:rPr lang="en-US" sz="2000" dirty="0" smtClean="0">
                <a:solidFill>
                  <a:srgbClr val="8000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800000"/>
                </a:solidFill>
                <a:latin typeface="+mj-lt"/>
              </a:rPr>
              <a:t>tiễn</a:t>
            </a:r>
            <a:endParaRPr lang="en-US" sz="2000" dirty="0">
              <a:solidFill>
                <a:srgbClr val="800000"/>
              </a:solidFill>
              <a:latin typeface="+mj-lt"/>
            </a:endParaRPr>
          </a:p>
        </p:txBody>
      </p:sp>
      <p:sp>
        <p:nvSpPr>
          <p:cNvPr id="15" name="Text Box 22"/>
          <p:cNvSpPr txBox="1">
            <a:spLocks noChangeArrowheads="1"/>
          </p:cNvSpPr>
          <p:nvPr/>
        </p:nvSpPr>
        <p:spPr bwMode="auto">
          <a:xfrm>
            <a:off x="4641148" y="3767792"/>
            <a:ext cx="3343275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74625" indent="-174625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234950" indent="-234950" algn="just" defTabSz="914400">
              <a:buFont typeface="Wingdings" pitchFamily="2" charset="2"/>
              <a:buChar char="§"/>
            </a:pPr>
            <a:r>
              <a:rPr lang="en-US" sz="2000" dirty="0" err="1" smtClean="0">
                <a:solidFill>
                  <a:srgbClr val="002060"/>
                </a:solidFill>
                <a:latin typeface="+mj-lt"/>
              </a:rPr>
              <a:t>Chưa</a:t>
            </a:r>
            <a:r>
              <a:rPr lang="en-US" sz="2000" dirty="0" smtClean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+mj-lt"/>
              </a:rPr>
              <a:t>phát</a:t>
            </a:r>
            <a:r>
              <a:rPr lang="en-US" sz="2000" dirty="0" smtClean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+mj-lt"/>
              </a:rPr>
              <a:t>huy</a:t>
            </a:r>
            <a:r>
              <a:rPr lang="en-US" sz="2000" dirty="0" smtClean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+mj-lt"/>
              </a:rPr>
              <a:t>hết</a:t>
            </a:r>
            <a:r>
              <a:rPr lang="en-US" sz="2000" dirty="0" smtClean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+mj-lt"/>
              </a:rPr>
              <a:t>tiềm</a:t>
            </a:r>
            <a:r>
              <a:rPr lang="en-US" sz="2000" dirty="0" smtClean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+mj-lt"/>
              </a:rPr>
              <a:t>năng</a:t>
            </a:r>
            <a:r>
              <a:rPr lang="en-US" sz="2000" dirty="0" smtClean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+mj-lt"/>
              </a:rPr>
              <a:t>của</a:t>
            </a:r>
            <a:r>
              <a:rPr lang="en-US" sz="2000" dirty="0" smtClean="0">
                <a:solidFill>
                  <a:srgbClr val="002060"/>
                </a:solidFill>
                <a:latin typeface="+mj-lt"/>
              </a:rPr>
              <a:t> GV</a:t>
            </a:r>
            <a:endParaRPr lang="en-US" sz="2000" dirty="0">
              <a:solidFill>
                <a:srgbClr val="002060"/>
              </a:solidFill>
              <a:latin typeface="+mj-lt"/>
            </a:endParaRPr>
          </a:p>
          <a:p>
            <a:pPr marL="234950" indent="-234950" algn="just">
              <a:buFont typeface="Wingdings" pitchFamily="2" charset="2"/>
              <a:buChar char="§"/>
            </a:pPr>
            <a:r>
              <a:rPr lang="en-US" sz="2000" dirty="0" err="1" smtClean="0">
                <a:solidFill>
                  <a:srgbClr val="002060"/>
                </a:solidFill>
                <a:latin typeface="+mj-lt"/>
              </a:rPr>
              <a:t>Chưa</a:t>
            </a:r>
            <a:r>
              <a:rPr lang="en-US" sz="2000" dirty="0" smtClean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+mj-lt"/>
              </a:rPr>
              <a:t>kích</a:t>
            </a:r>
            <a:r>
              <a:rPr lang="en-US" sz="2000" dirty="0" smtClean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+mj-lt"/>
              </a:rPr>
              <a:t>thích</a:t>
            </a:r>
            <a:r>
              <a:rPr lang="en-US" sz="2000" dirty="0" smtClean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+mj-lt"/>
              </a:rPr>
              <a:t>sự</a:t>
            </a:r>
            <a:r>
              <a:rPr lang="en-US" sz="2000" dirty="0" smtClean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+mj-lt"/>
              </a:rPr>
              <a:t>phấn</a:t>
            </a:r>
            <a:r>
              <a:rPr lang="en-US" sz="2000" dirty="0" smtClean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+mj-lt"/>
              </a:rPr>
              <a:t>đấu</a:t>
            </a:r>
            <a:r>
              <a:rPr lang="en-US" sz="2000" dirty="0" smtClean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+mj-lt"/>
              </a:rPr>
              <a:t>trong</a:t>
            </a:r>
            <a:r>
              <a:rPr lang="en-US" sz="2000" dirty="0" smtClean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+mj-lt"/>
              </a:rPr>
              <a:t>chuyên</a:t>
            </a:r>
            <a:r>
              <a:rPr lang="en-US" sz="2000" dirty="0" smtClean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+mj-lt"/>
              </a:rPr>
              <a:t>môn</a:t>
            </a:r>
            <a:endParaRPr lang="en-US" sz="2000" dirty="0" smtClean="0">
              <a:solidFill>
                <a:srgbClr val="002060"/>
              </a:solidFill>
              <a:latin typeface="+mj-lt"/>
            </a:endParaRPr>
          </a:p>
          <a:p>
            <a:pPr marL="234950" indent="-234950" algn="just">
              <a:buFont typeface="Wingdings" pitchFamily="2" charset="2"/>
              <a:buChar char="§"/>
            </a:pPr>
            <a:r>
              <a:rPr lang="en-US" sz="2000" dirty="0" err="1" smtClean="0">
                <a:solidFill>
                  <a:srgbClr val="002060"/>
                </a:solidFill>
                <a:latin typeface="+mj-lt"/>
              </a:rPr>
              <a:t>Chính</a:t>
            </a:r>
            <a:r>
              <a:rPr lang="en-US" sz="2000" dirty="0" smtClean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+mj-lt"/>
              </a:rPr>
              <a:t>sách</a:t>
            </a:r>
            <a:r>
              <a:rPr lang="en-US" sz="2000" dirty="0" smtClean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+mj-lt"/>
              </a:rPr>
              <a:t>đãi</a:t>
            </a:r>
            <a:r>
              <a:rPr lang="en-US" sz="2000" dirty="0" smtClean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+mj-lt"/>
              </a:rPr>
              <a:t>ngộ</a:t>
            </a:r>
            <a:r>
              <a:rPr lang="en-US" sz="2000" dirty="0" smtClean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+mj-lt"/>
              </a:rPr>
              <a:t>chưa</a:t>
            </a:r>
            <a:r>
              <a:rPr lang="en-US" sz="2000" dirty="0" smtClean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+mj-lt"/>
              </a:rPr>
              <a:t>tương</a:t>
            </a:r>
            <a:r>
              <a:rPr lang="en-US" sz="2000" dirty="0" smtClean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+mj-lt"/>
              </a:rPr>
              <a:t>xứng</a:t>
            </a:r>
            <a:endParaRPr lang="en-US" sz="2000" dirty="0">
              <a:solidFill>
                <a:srgbClr val="00206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11825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7" grpId="0"/>
      <p:bldP spid="19" grpId="0" animBg="1"/>
      <p:bldP spid="20" grpId="0" animBg="1"/>
      <p:bldP spid="21" grpId="0" animBg="1"/>
      <p:bldP spid="22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9600"/>
          </a:xfrm>
          <a:gradFill>
            <a:gsLst>
              <a:gs pos="0">
                <a:schemeClr val="accent1">
                  <a:shade val="51000"/>
                  <a:satMod val="130000"/>
                </a:schemeClr>
              </a:gs>
              <a:gs pos="49000">
                <a:schemeClr val="accent1">
                  <a:lumMod val="40000"/>
                  <a:lumOff val="60000"/>
                </a:schemeClr>
              </a:gs>
              <a:gs pos="100000">
                <a:schemeClr val="accent1"/>
              </a:gs>
            </a:gsLst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sz="3200" b="1" dirty="0" smtClean="0">
                <a:solidFill>
                  <a:srgbClr val="0000CC"/>
                </a:solidFill>
                <a:effectLst/>
                <a:latin typeface="+mj-lt"/>
              </a:rPr>
              <a:t>1. THỰC TRẠNG CỦA KHOA</a:t>
            </a:r>
            <a:endParaRPr lang="en-US" sz="3200" b="1" dirty="0">
              <a:solidFill>
                <a:srgbClr val="0000CC"/>
              </a:solidFill>
              <a:effectLst/>
              <a:latin typeface="+mj-lt"/>
            </a:endParaRPr>
          </a:p>
        </p:txBody>
      </p:sp>
      <p:sp>
        <p:nvSpPr>
          <p:cNvPr id="16" name="한쪽 모서리가 둥근 사각형 28"/>
          <p:cNvSpPr/>
          <p:nvPr/>
        </p:nvSpPr>
        <p:spPr>
          <a:xfrm flipV="1">
            <a:off x="4728273" y="3882884"/>
            <a:ext cx="4110927" cy="2439271"/>
          </a:xfrm>
          <a:prstGeom prst="round1Rect">
            <a:avLst/>
          </a:prstGeom>
          <a:solidFill>
            <a:srgbClr val="00CC00"/>
          </a:solidFill>
          <a:ln w="12700">
            <a:solidFill>
              <a:schemeClr val="bg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한쪽 모서리가 둥근 사각형 37"/>
          <p:cNvSpPr/>
          <p:nvPr/>
        </p:nvSpPr>
        <p:spPr>
          <a:xfrm flipH="1">
            <a:off x="395514" y="1186434"/>
            <a:ext cx="4019932" cy="2419383"/>
          </a:xfrm>
          <a:prstGeom prst="round1Rect">
            <a:avLst/>
          </a:prstGeom>
          <a:solidFill>
            <a:srgbClr val="FF66FF"/>
          </a:solidFill>
          <a:ln w="12700">
            <a:solidFill>
              <a:schemeClr val="bg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한쪽 모서리가 둥근 사각형 45"/>
          <p:cNvSpPr/>
          <p:nvPr/>
        </p:nvSpPr>
        <p:spPr>
          <a:xfrm>
            <a:off x="4714876" y="1186435"/>
            <a:ext cx="4124324" cy="2428066"/>
          </a:xfrm>
          <a:prstGeom prst="round1Rect">
            <a:avLst/>
          </a:prstGeom>
          <a:solidFill>
            <a:schemeClr val="accent1">
              <a:lumMod val="60000"/>
              <a:lumOff val="40000"/>
            </a:schemeClr>
          </a:solidFill>
          <a:ln w="12700">
            <a:solidFill>
              <a:schemeClr val="bg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한쪽 모서리가 둥근 사각형 53"/>
          <p:cNvSpPr/>
          <p:nvPr/>
        </p:nvSpPr>
        <p:spPr>
          <a:xfrm flipH="1" flipV="1">
            <a:off x="395514" y="3891567"/>
            <a:ext cx="3984636" cy="2430589"/>
          </a:xfrm>
          <a:prstGeom prst="round1Rect">
            <a:avLst/>
          </a:prstGeom>
          <a:solidFill>
            <a:srgbClr val="CCFF33"/>
          </a:solidFill>
          <a:ln w="12700">
            <a:solidFill>
              <a:schemeClr val="bg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모서리가 둥근 직사각형 71"/>
          <p:cNvSpPr/>
          <p:nvPr/>
        </p:nvSpPr>
        <p:spPr>
          <a:xfrm>
            <a:off x="1000360" y="5980104"/>
            <a:ext cx="2962040" cy="696468"/>
          </a:xfrm>
          <a:prstGeom prst="round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56000">
                <a:srgbClr val="FFFF99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50800" h="254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1066792" y="6128283"/>
            <a:ext cx="2430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000" b="1" dirty="0" err="1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Bộ</a:t>
            </a:r>
            <a:r>
              <a:rPr kumimoji="1" lang="en-US" altLang="ko-KR" sz="2000" b="1" dirty="0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 </a:t>
            </a:r>
            <a:r>
              <a:rPr kumimoji="1" lang="en-US" altLang="ko-KR" sz="2000" b="1" dirty="0" err="1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môn</a:t>
            </a:r>
            <a:r>
              <a:rPr kumimoji="1" lang="en-US" altLang="ko-KR" sz="2000" b="1" dirty="0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 CM</a:t>
            </a:r>
            <a:endParaRPr kumimoji="1" lang="ko-KR" altLang="ko-KR" sz="2000" b="1" dirty="0" smtClean="0">
              <a:solidFill>
                <a:schemeClr val="bg1"/>
              </a:solidFill>
              <a:latin typeface="Arial" pitchFamily="34" charset="0"/>
              <a:ea typeface="HY헤드라인M" pitchFamily="18" charset="-127"/>
              <a:cs typeface="Arial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766458" y="2957661"/>
            <a:ext cx="1611972" cy="1588180"/>
            <a:chOff x="3295641" y="2695570"/>
            <a:chExt cx="2500330" cy="2500330"/>
          </a:xfrm>
        </p:grpSpPr>
        <p:sp>
          <p:nvSpPr>
            <p:cNvPr id="34" name="타원 92"/>
            <p:cNvSpPr/>
            <p:nvPr/>
          </p:nvSpPr>
          <p:spPr>
            <a:xfrm>
              <a:off x="3295641" y="2695570"/>
              <a:ext cx="2500330" cy="2500330"/>
            </a:xfrm>
            <a:prstGeom prst="ellipse">
              <a:avLst/>
            </a:prstGeom>
            <a:solidFill>
              <a:schemeClr val="bg1">
                <a:lumMod val="75000"/>
                <a:alpha val="14000"/>
              </a:schemeClr>
            </a:solidFill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5" name="그룹 91"/>
            <p:cNvGrpSpPr/>
            <p:nvPr/>
          </p:nvGrpSpPr>
          <p:grpSpPr>
            <a:xfrm>
              <a:off x="3555199" y="2955128"/>
              <a:ext cx="2000264" cy="2000264"/>
              <a:chOff x="3929058" y="3143248"/>
              <a:chExt cx="1285884" cy="1285884"/>
            </a:xfrm>
          </p:grpSpPr>
          <p:sp>
            <p:nvSpPr>
              <p:cNvPr id="36" name="타원 82"/>
              <p:cNvSpPr/>
              <p:nvPr/>
            </p:nvSpPr>
            <p:spPr>
              <a:xfrm>
                <a:off x="3943346" y="3195636"/>
                <a:ext cx="1214446" cy="1214446"/>
              </a:xfrm>
              <a:prstGeom prst="ellipse">
                <a:avLst/>
              </a:prstGeom>
              <a:solidFill>
                <a:srgbClr val="00FFFF"/>
              </a:solidFill>
              <a:ln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 w="50800" h="254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7" name="도넛 84"/>
              <p:cNvSpPr/>
              <p:nvPr/>
            </p:nvSpPr>
            <p:spPr>
              <a:xfrm>
                <a:off x="3929058" y="3143248"/>
                <a:ext cx="1285884" cy="1285884"/>
              </a:xfrm>
              <a:prstGeom prst="donut">
                <a:avLst>
                  <a:gd name="adj" fmla="val 8598"/>
                </a:avLst>
              </a:prstGeom>
              <a:solidFill>
                <a:srgbClr val="FFCC00"/>
              </a:solidFill>
              <a:ln w="12700">
                <a:solidFill>
                  <a:schemeClr val="bg1">
                    <a:lumMod val="75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 w="133350" h="254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44" name="갈매기형 수장 99"/>
          <p:cNvSpPr/>
          <p:nvPr/>
        </p:nvSpPr>
        <p:spPr>
          <a:xfrm>
            <a:off x="3531793" y="6130397"/>
            <a:ext cx="169607" cy="397996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5" name="갈매기형 수장 100"/>
          <p:cNvSpPr/>
          <p:nvPr/>
        </p:nvSpPr>
        <p:spPr>
          <a:xfrm>
            <a:off x="3684193" y="6130397"/>
            <a:ext cx="169607" cy="397996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2" name="모서리가 둥근 직사각형 71"/>
          <p:cNvSpPr/>
          <p:nvPr/>
        </p:nvSpPr>
        <p:spPr>
          <a:xfrm>
            <a:off x="996731" y="853089"/>
            <a:ext cx="2962040" cy="696468"/>
          </a:xfrm>
          <a:prstGeom prst="roundRect">
            <a:avLst/>
          </a:prstGeom>
          <a:gradFill>
            <a:gsLst>
              <a:gs pos="0">
                <a:schemeClr val="accent5"/>
              </a:gs>
              <a:gs pos="61000">
                <a:schemeClr val="accent5">
                  <a:lumMod val="75000"/>
                </a:schemeClr>
              </a:gs>
              <a:gs pos="100000">
                <a:schemeClr val="accent5"/>
              </a:gs>
            </a:gsLst>
            <a:lin ang="5400000" scaled="0"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50800" h="254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TextBox 52"/>
          <p:cNvSpPr txBox="1"/>
          <p:nvPr/>
        </p:nvSpPr>
        <p:spPr>
          <a:xfrm>
            <a:off x="1063163" y="1001268"/>
            <a:ext cx="2430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000" b="1" dirty="0" err="1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Cơ</a:t>
            </a:r>
            <a:r>
              <a:rPr kumimoji="1" lang="en-US" altLang="ko-KR" sz="2000" b="1" dirty="0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 </a:t>
            </a:r>
            <a:r>
              <a:rPr kumimoji="1" lang="en-US" altLang="ko-KR" sz="2000" b="1" dirty="0" err="1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sở</a:t>
            </a:r>
            <a:r>
              <a:rPr kumimoji="1" lang="en-US" altLang="ko-KR" sz="2000" b="1" dirty="0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 </a:t>
            </a:r>
            <a:r>
              <a:rPr kumimoji="1" lang="en-US" altLang="ko-KR" sz="2000" b="1" dirty="0" err="1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vật</a:t>
            </a:r>
            <a:r>
              <a:rPr kumimoji="1" lang="en-US" altLang="ko-KR" sz="2000" b="1" dirty="0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 </a:t>
            </a:r>
            <a:r>
              <a:rPr kumimoji="1" lang="en-US" altLang="ko-KR" sz="2000" b="1" dirty="0" err="1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chất</a:t>
            </a:r>
            <a:endParaRPr kumimoji="1" lang="ko-KR" altLang="ko-KR" sz="2000" b="1" dirty="0" smtClean="0">
              <a:solidFill>
                <a:schemeClr val="bg1"/>
              </a:solidFill>
              <a:latin typeface="Arial" pitchFamily="34" charset="0"/>
              <a:ea typeface="HY헤드라인M" pitchFamily="18" charset="-127"/>
              <a:cs typeface="Arial" pitchFamily="34" charset="0"/>
            </a:endParaRPr>
          </a:p>
        </p:txBody>
      </p:sp>
      <p:sp>
        <p:nvSpPr>
          <p:cNvPr id="54" name="갈매기형 수장 99"/>
          <p:cNvSpPr/>
          <p:nvPr/>
        </p:nvSpPr>
        <p:spPr>
          <a:xfrm>
            <a:off x="3528164" y="1003382"/>
            <a:ext cx="169607" cy="397996"/>
          </a:xfrm>
          <a:prstGeom prst="chevron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5" name="갈매기형 수장 100"/>
          <p:cNvSpPr/>
          <p:nvPr/>
        </p:nvSpPr>
        <p:spPr>
          <a:xfrm>
            <a:off x="3680564" y="1003382"/>
            <a:ext cx="169607" cy="397996"/>
          </a:xfrm>
          <a:prstGeom prst="chevron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6" name="모서리가 둥근 직사각형 71"/>
          <p:cNvSpPr/>
          <p:nvPr/>
        </p:nvSpPr>
        <p:spPr>
          <a:xfrm>
            <a:off x="5293101" y="5994618"/>
            <a:ext cx="2962040" cy="696468"/>
          </a:xfrm>
          <a:prstGeom prst="roundRect">
            <a:avLst/>
          </a:prstGeom>
          <a:gradFill>
            <a:gsLst>
              <a:gs pos="0">
                <a:schemeClr val="accent5"/>
              </a:gs>
              <a:gs pos="61000">
                <a:schemeClr val="accent5">
                  <a:lumMod val="75000"/>
                </a:schemeClr>
              </a:gs>
              <a:gs pos="100000">
                <a:schemeClr val="accent5"/>
              </a:gs>
            </a:gsLst>
            <a:lin ang="5400000" scaled="0"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50800" h="254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TextBox 56"/>
          <p:cNvSpPr txBox="1"/>
          <p:nvPr/>
        </p:nvSpPr>
        <p:spPr>
          <a:xfrm>
            <a:off x="5359533" y="6142797"/>
            <a:ext cx="2430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000" b="1" dirty="0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NCKH</a:t>
            </a:r>
            <a:endParaRPr kumimoji="1" lang="ko-KR" altLang="ko-KR" sz="2000" b="1" dirty="0" smtClean="0">
              <a:solidFill>
                <a:schemeClr val="bg1"/>
              </a:solidFill>
              <a:latin typeface="Arial" pitchFamily="34" charset="0"/>
              <a:ea typeface="HY헤드라인M" pitchFamily="18" charset="-127"/>
              <a:cs typeface="Arial" pitchFamily="34" charset="0"/>
            </a:endParaRPr>
          </a:p>
        </p:txBody>
      </p:sp>
      <p:sp>
        <p:nvSpPr>
          <p:cNvPr id="58" name="갈매기형 수장 99"/>
          <p:cNvSpPr/>
          <p:nvPr/>
        </p:nvSpPr>
        <p:spPr>
          <a:xfrm>
            <a:off x="7824534" y="6144911"/>
            <a:ext cx="169607" cy="397996"/>
          </a:xfrm>
          <a:prstGeom prst="chevron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9" name="갈매기형 수장 100"/>
          <p:cNvSpPr/>
          <p:nvPr/>
        </p:nvSpPr>
        <p:spPr>
          <a:xfrm>
            <a:off x="7976934" y="6144911"/>
            <a:ext cx="169607" cy="397996"/>
          </a:xfrm>
          <a:prstGeom prst="chevron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60" name="모서리가 둥근 직사각형 71"/>
          <p:cNvSpPr/>
          <p:nvPr/>
        </p:nvSpPr>
        <p:spPr>
          <a:xfrm>
            <a:off x="5293101" y="838200"/>
            <a:ext cx="2962040" cy="696468"/>
          </a:xfrm>
          <a:prstGeom prst="roundRect">
            <a:avLst/>
          </a:prstGeom>
          <a:gradFill>
            <a:gsLst>
              <a:gs pos="0">
                <a:srgbClr val="00FFFF"/>
              </a:gs>
              <a:gs pos="51000">
                <a:schemeClr val="tx1"/>
              </a:gs>
              <a:gs pos="100000">
                <a:schemeClr val="bg2">
                  <a:lumMod val="20000"/>
                  <a:lumOff val="80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50800" h="254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TextBox 60"/>
          <p:cNvSpPr txBox="1"/>
          <p:nvPr/>
        </p:nvSpPr>
        <p:spPr>
          <a:xfrm>
            <a:off x="5257800" y="986379"/>
            <a:ext cx="26346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000" b="1" dirty="0" err="1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Học</a:t>
            </a:r>
            <a:r>
              <a:rPr kumimoji="1" lang="en-US" altLang="ko-KR" sz="2000" b="1" dirty="0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 </a:t>
            </a:r>
            <a:r>
              <a:rPr kumimoji="1" lang="en-US" altLang="ko-KR" sz="2000" b="1" dirty="0" err="1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sinh</a:t>
            </a:r>
            <a:r>
              <a:rPr kumimoji="1" lang="en-US" altLang="ko-KR" sz="2000" b="1" dirty="0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, </a:t>
            </a:r>
            <a:r>
              <a:rPr kumimoji="1" lang="en-US" altLang="ko-KR" sz="2000" b="1" dirty="0" err="1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sinh</a:t>
            </a:r>
            <a:r>
              <a:rPr kumimoji="1" lang="en-US" altLang="ko-KR" sz="2000" b="1" dirty="0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 </a:t>
            </a:r>
            <a:r>
              <a:rPr kumimoji="1" lang="en-US" altLang="ko-KR" sz="2000" b="1" dirty="0" err="1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viên</a:t>
            </a:r>
            <a:endParaRPr kumimoji="1" lang="ko-KR" altLang="ko-KR" sz="2000" b="1" dirty="0" smtClean="0">
              <a:solidFill>
                <a:schemeClr val="bg1"/>
              </a:solidFill>
              <a:latin typeface="Arial" pitchFamily="34" charset="0"/>
              <a:ea typeface="HY헤드라인M" pitchFamily="18" charset="-127"/>
              <a:cs typeface="Arial" pitchFamily="34" charset="0"/>
            </a:endParaRPr>
          </a:p>
        </p:txBody>
      </p:sp>
      <p:sp>
        <p:nvSpPr>
          <p:cNvPr id="62" name="갈매기형 수장 99"/>
          <p:cNvSpPr/>
          <p:nvPr/>
        </p:nvSpPr>
        <p:spPr>
          <a:xfrm>
            <a:off x="7824534" y="988493"/>
            <a:ext cx="169607" cy="397996"/>
          </a:xfrm>
          <a:prstGeom prst="chevr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63" name="갈매기형 수장 100"/>
          <p:cNvSpPr/>
          <p:nvPr/>
        </p:nvSpPr>
        <p:spPr>
          <a:xfrm>
            <a:off x="7976934" y="988493"/>
            <a:ext cx="169607" cy="397996"/>
          </a:xfrm>
          <a:prstGeom prst="chevr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64" name="Text Box 22"/>
          <p:cNvSpPr txBox="1">
            <a:spLocks noChangeArrowheads="1"/>
          </p:cNvSpPr>
          <p:nvPr/>
        </p:nvSpPr>
        <p:spPr bwMode="auto">
          <a:xfrm>
            <a:off x="379896" y="1582431"/>
            <a:ext cx="3734904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74625" indent="-174625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234950" indent="-234950" algn="just" defTabSz="914400">
              <a:buFont typeface="Wingdings" pitchFamily="2" charset="2"/>
              <a:buChar char="§"/>
            </a:pP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Khoa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có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30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phòng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smtClean="0">
                <a:solidFill>
                  <a:schemeClr val="accent4">
                    <a:lumMod val="10000"/>
                  </a:schemeClr>
                </a:solidFill>
                <a:latin typeface="+mj-lt"/>
              </a:rPr>
              <a:t>TH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và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xưởng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thực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chemeClr val="accent4">
                    <a:lumMod val="10000"/>
                  </a:schemeClr>
                </a:solidFill>
                <a:latin typeface="+mj-lt"/>
              </a:rPr>
              <a:t>tập</a:t>
            </a:r>
            <a:endParaRPr lang="en-US" sz="2000" dirty="0">
              <a:solidFill>
                <a:schemeClr val="accent4">
                  <a:lumMod val="10000"/>
                </a:schemeClr>
              </a:solidFill>
              <a:latin typeface="+mj-lt"/>
            </a:endParaRPr>
          </a:p>
          <a:p>
            <a:pPr marL="234950" indent="-234950" algn="just" defTabSz="914400">
              <a:buFont typeface="Wingdings" pitchFamily="2" charset="2"/>
              <a:buChar char="§"/>
            </a:pPr>
            <a:r>
              <a:rPr lang="en-US" sz="2000" dirty="0" err="1" smtClean="0">
                <a:solidFill>
                  <a:schemeClr val="accent4">
                    <a:lumMod val="10000"/>
                  </a:schemeClr>
                </a:solidFill>
                <a:latin typeface="+mj-lt"/>
              </a:rPr>
              <a:t>Thiếu</a:t>
            </a:r>
            <a:r>
              <a:rPr lang="en-US" sz="2000" dirty="0" smtClean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một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số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phòng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smtClean="0">
                <a:solidFill>
                  <a:schemeClr val="accent4">
                    <a:lumMod val="10000"/>
                  </a:schemeClr>
                </a:solidFill>
                <a:latin typeface="+mj-lt"/>
              </a:rPr>
              <a:t>TH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cho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các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chuyên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ngành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mới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chemeClr val="accent4">
                    <a:lumMod val="10000"/>
                  </a:schemeClr>
                </a:solidFill>
                <a:latin typeface="+mj-lt"/>
              </a:rPr>
              <a:t>mở</a:t>
            </a:r>
            <a:endParaRPr lang="en-US" sz="2000" dirty="0" smtClean="0">
              <a:solidFill>
                <a:schemeClr val="accent4">
                  <a:lumMod val="10000"/>
                </a:schemeClr>
              </a:solidFill>
              <a:latin typeface="+mj-lt"/>
            </a:endParaRPr>
          </a:p>
          <a:p>
            <a:pPr marL="234950" indent="-234950" algn="just" defTabSz="914400">
              <a:buFont typeface="Wingdings" pitchFamily="2" charset="2"/>
              <a:buChar char="§"/>
            </a:pP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C</a:t>
            </a:r>
            <a:r>
              <a:rPr lang="en-US" sz="2000" dirty="0" err="1" smtClean="0">
                <a:solidFill>
                  <a:schemeClr val="accent4">
                    <a:lumMod val="10000"/>
                  </a:schemeClr>
                </a:solidFill>
                <a:latin typeface="+mj-lt"/>
              </a:rPr>
              <a:t>hưa</a:t>
            </a:r>
            <a:r>
              <a:rPr lang="en-US" sz="2000" dirty="0" smtClean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chemeClr val="accent4">
                    <a:lumMod val="10000"/>
                  </a:schemeClr>
                </a:solidFill>
                <a:latin typeface="+mj-lt"/>
              </a:rPr>
              <a:t>có</a:t>
            </a:r>
            <a:r>
              <a:rPr lang="en-US" sz="2000" dirty="0" smtClean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phòng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smtClean="0">
                <a:solidFill>
                  <a:schemeClr val="accent4">
                    <a:lumMod val="10000"/>
                  </a:schemeClr>
                </a:solidFill>
                <a:latin typeface="+mj-lt"/>
              </a:rPr>
              <a:t>TH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nâng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cao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với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các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trang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thiết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bị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hiện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đại</a:t>
            </a:r>
            <a:endParaRPr lang="en-US" sz="2000" dirty="0">
              <a:solidFill>
                <a:schemeClr val="accent4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65" name="Text Box 22"/>
          <p:cNvSpPr txBox="1">
            <a:spLocks noChangeArrowheads="1"/>
          </p:cNvSpPr>
          <p:nvPr/>
        </p:nvSpPr>
        <p:spPr bwMode="auto">
          <a:xfrm>
            <a:off x="4953000" y="1582214"/>
            <a:ext cx="3734904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74625" indent="-174625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234950" indent="-234950" algn="just" defTabSz="914400">
              <a:buFont typeface="Wingdings" pitchFamily="2" charset="2"/>
              <a:buChar char="§"/>
            </a:pPr>
            <a:r>
              <a:rPr lang="en-US" sz="2000" dirty="0" err="1" smtClean="0">
                <a:solidFill>
                  <a:srgbClr val="0000CC"/>
                </a:solidFill>
                <a:latin typeface="+mj-lt"/>
              </a:rPr>
              <a:t>Tính</a:t>
            </a:r>
            <a:r>
              <a:rPr lang="en-US" sz="2000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CC"/>
                </a:solidFill>
                <a:latin typeface="+mj-lt"/>
              </a:rPr>
              <a:t>đến</a:t>
            </a:r>
            <a:r>
              <a:rPr lang="en-US" sz="2000" dirty="0" smtClean="0">
                <a:solidFill>
                  <a:srgbClr val="0000CC"/>
                </a:solidFill>
                <a:latin typeface="+mj-lt"/>
              </a:rPr>
              <a:t> nay SV – HS </a:t>
            </a:r>
            <a:r>
              <a:rPr lang="en-US" sz="2000" dirty="0" err="1" smtClean="0">
                <a:solidFill>
                  <a:srgbClr val="0000CC"/>
                </a:solidFill>
                <a:latin typeface="+mj-lt"/>
              </a:rPr>
              <a:t>của</a:t>
            </a:r>
            <a:r>
              <a:rPr lang="en-US" sz="2000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CC"/>
                </a:solidFill>
                <a:latin typeface="+mj-lt"/>
              </a:rPr>
              <a:t>Khoa</a:t>
            </a:r>
            <a:r>
              <a:rPr lang="en-US" sz="2000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CC"/>
                </a:solidFill>
                <a:latin typeface="+mj-lt"/>
              </a:rPr>
              <a:t>khoảng</a:t>
            </a:r>
            <a:r>
              <a:rPr lang="en-US" sz="2000" dirty="0" smtClean="0">
                <a:solidFill>
                  <a:srgbClr val="0000CC"/>
                </a:solidFill>
                <a:latin typeface="+mj-lt"/>
              </a:rPr>
              <a:t> 850.</a:t>
            </a:r>
            <a:endParaRPr lang="en-US" sz="2000" dirty="0">
              <a:solidFill>
                <a:srgbClr val="0000CC"/>
              </a:solidFill>
              <a:latin typeface="+mj-lt"/>
            </a:endParaRPr>
          </a:p>
          <a:p>
            <a:pPr marL="234950" indent="-234950" algn="just" defTabSz="914400">
              <a:buFont typeface="Wingdings" pitchFamily="2" charset="2"/>
              <a:buChar char="§"/>
            </a:pPr>
            <a:r>
              <a:rPr lang="en-US" sz="2000" dirty="0" err="1" smtClean="0">
                <a:solidFill>
                  <a:srgbClr val="0000CC"/>
                </a:solidFill>
                <a:latin typeface="+mj-lt"/>
              </a:rPr>
              <a:t>Phần</a:t>
            </a:r>
            <a:r>
              <a:rPr lang="en-US" sz="2000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CC"/>
                </a:solidFill>
                <a:latin typeface="+mj-lt"/>
              </a:rPr>
              <a:t>lớn</a:t>
            </a:r>
            <a:r>
              <a:rPr lang="en-US" sz="2000" dirty="0" smtClean="0">
                <a:solidFill>
                  <a:srgbClr val="0000CC"/>
                </a:solidFill>
                <a:latin typeface="+mj-lt"/>
              </a:rPr>
              <a:t> SV-HS </a:t>
            </a:r>
            <a:r>
              <a:rPr lang="en-US" sz="2000" dirty="0" err="1" smtClean="0">
                <a:solidFill>
                  <a:srgbClr val="0000CC"/>
                </a:solidFill>
                <a:latin typeface="+mj-lt"/>
              </a:rPr>
              <a:t>chưa</a:t>
            </a:r>
            <a:r>
              <a:rPr lang="en-US" sz="2000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CC"/>
                </a:solidFill>
                <a:latin typeface="+mj-lt"/>
              </a:rPr>
              <a:t>chủ</a:t>
            </a:r>
            <a:r>
              <a:rPr lang="en-US" sz="2000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CC"/>
                </a:solidFill>
                <a:latin typeface="+mj-lt"/>
              </a:rPr>
              <a:t>động</a:t>
            </a:r>
            <a:r>
              <a:rPr lang="en-US" sz="2000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CC"/>
                </a:solidFill>
                <a:latin typeface="+mj-lt"/>
              </a:rPr>
              <a:t>học</a:t>
            </a:r>
            <a:r>
              <a:rPr lang="en-US" sz="2000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CC"/>
                </a:solidFill>
                <a:latin typeface="+mj-lt"/>
              </a:rPr>
              <a:t>tập</a:t>
            </a:r>
            <a:r>
              <a:rPr lang="en-US" sz="2000" dirty="0">
                <a:solidFill>
                  <a:srgbClr val="0000CC"/>
                </a:solidFill>
                <a:latin typeface="+mj-lt"/>
              </a:rPr>
              <a:t>,</a:t>
            </a:r>
            <a:r>
              <a:rPr lang="en-US" sz="2000" dirty="0" smtClean="0">
                <a:solidFill>
                  <a:srgbClr val="0000CC"/>
                </a:solidFill>
                <a:latin typeface="+mj-lt"/>
              </a:rPr>
              <a:t> NC </a:t>
            </a:r>
            <a:r>
              <a:rPr lang="en-US" sz="2000" dirty="0" err="1" smtClean="0">
                <a:solidFill>
                  <a:srgbClr val="0000CC"/>
                </a:solidFill>
                <a:latin typeface="+mj-lt"/>
              </a:rPr>
              <a:t>và</a:t>
            </a:r>
            <a:r>
              <a:rPr lang="en-US" sz="2000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CC"/>
                </a:solidFill>
                <a:latin typeface="+mj-lt"/>
              </a:rPr>
              <a:t>tự</a:t>
            </a:r>
            <a:r>
              <a:rPr lang="en-US" sz="2000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CC"/>
                </a:solidFill>
                <a:latin typeface="+mj-lt"/>
              </a:rPr>
              <a:t>học</a:t>
            </a:r>
            <a:endParaRPr lang="en-US" sz="2000" dirty="0" smtClean="0">
              <a:solidFill>
                <a:srgbClr val="0000CC"/>
              </a:solidFill>
              <a:latin typeface="+mj-lt"/>
            </a:endParaRPr>
          </a:p>
          <a:p>
            <a:pPr marL="234950" indent="-234950" algn="just" defTabSz="914400">
              <a:buFont typeface="Wingdings" pitchFamily="2" charset="2"/>
              <a:buChar char="§"/>
            </a:pPr>
            <a:r>
              <a:rPr lang="en-US" sz="2000" dirty="0" err="1" smtClean="0">
                <a:solidFill>
                  <a:srgbClr val="0000CC"/>
                </a:solidFill>
                <a:latin typeface="+mj-lt"/>
              </a:rPr>
              <a:t>Tỉ</a:t>
            </a:r>
            <a:r>
              <a:rPr lang="en-US" sz="2000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CC"/>
                </a:solidFill>
                <a:latin typeface="+mj-lt"/>
              </a:rPr>
              <a:t>lệ</a:t>
            </a:r>
            <a:r>
              <a:rPr lang="en-US" sz="2000" dirty="0" smtClean="0">
                <a:solidFill>
                  <a:srgbClr val="0000CC"/>
                </a:solidFill>
                <a:latin typeface="+mj-lt"/>
              </a:rPr>
              <a:t> SV-HS </a:t>
            </a:r>
            <a:r>
              <a:rPr lang="en-US" sz="2000" dirty="0" err="1" smtClean="0">
                <a:solidFill>
                  <a:srgbClr val="0000CC"/>
                </a:solidFill>
                <a:latin typeface="+mj-lt"/>
              </a:rPr>
              <a:t>nghỉ</a:t>
            </a:r>
            <a:r>
              <a:rPr lang="en-US" sz="2000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CC"/>
                </a:solidFill>
                <a:latin typeface="+mj-lt"/>
              </a:rPr>
              <a:t>học</a:t>
            </a:r>
            <a:r>
              <a:rPr lang="en-US" sz="2000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CC"/>
                </a:solidFill>
                <a:latin typeface="+mj-lt"/>
              </a:rPr>
              <a:t>và</a:t>
            </a:r>
            <a:r>
              <a:rPr lang="en-US" sz="2000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CC"/>
                </a:solidFill>
                <a:latin typeface="+mj-lt"/>
              </a:rPr>
              <a:t>bỏ</a:t>
            </a:r>
            <a:r>
              <a:rPr lang="en-US" sz="2000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CC"/>
                </a:solidFill>
                <a:latin typeface="+mj-lt"/>
              </a:rPr>
              <a:t>học</a:t>
            </a:r>
            <a:r>
              <a:rPr lang="en-US" sz="2000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CC"/>
                </a:solidFill>
                <a:latin typeface="+mj-lt"/>
              </a:rPr>
              <a:t>còn</a:t>
            </a:r>
            <a:r>
              <a:rPr lang="en-US" sz="2000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CC"/>
                </a:solidFill>
                <a:latin typeface="+mj-lt"/>
              </a:rPr>
              <a:t>nhiều</a:t>
            </a:r>
            <a:r>
              <a:rPr lang="en-US" sz="2000" dirty="0" smtClean="0">
                <a:solidFill>
                  <a:srgbClr val="0000CC"/>
                </a:solidFill>
                <a:latin typeface="+mj-lt"/>
              </a:rPr>
              <a:t>.</a:t>
            </a:r>
            <a:endParaRPr lang="en-US" sz="2000" dirty="0">
              <a:solidFill>
                <a:srgbClr val="0000CC"/>
              </a:solidFill>
              <a:latin typeface="+mj-lt"/>
            </a:endParaRPr>
          </a:p>
        </p:txBody>
      </p:sp>
      <p:sp>
        <p:nvSpPr>
          <p:cNvPr id="66" name="Text Box 22"/>
          <p:cNvSpPr txBox="1">
            <a:spLocks noChangeArrowheads="1"/>
          </p:cNvSpPr>
          <p:nvPr/>
        </p:nvSpPr>
        <p:spPr bwMode="auto">
          <a:xfrm>
            <a:off x="395514" y="4021264"/>
            <a:ext cx="3734904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74625" indent="-174625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234950" indent="-234950" algn="just" defTabSz="914400">
              <a:buFont typeface="Wingdings" pitchFamily="2" charset="2"/>
              <a:buChar char="§"/>
            </a:pPr>
            <a:r>
              <a:rPr lang="en-US" sz="2000" dirty="0" err="1">
                <a:solidFill>
                  <a:srgbClr val="000099"/>
                </a:solidFill>
                <a:latin typeface="+mj-lt"/>
              </a:rPr>
              <a:t>Khoa</a:t>
            </a:r>
            <a:r>
              <a:rPr lang="en-US" sz="2000" dirty="0">
                <a:solidFill>
                  <a:srgbClr val="000099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99"/>
                </a:solidFill>
                <a:latin typeface="+mj-lt"/>
              </a:rPr>
              <a:t>có</a:t>
            </a:r>
            <a:r>
              <a:rPr lang="en-US" sz="2000" dirty="0">
                <a:solidFill>
                  <a:srgbClr val="000099"/>
                </a:solidFill>
                <a:latin typeface="+mj-lt"/>
              </a:rPr>
              <a:t> </a:t>
            </a: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6 </a:t>
            </a:r>
            <a:r>
              <a:rPr lang="en-US" sz="2000" dirty="0" err="1" smtClean="0">
                <a:solidFill>
                  <a:srgbClr val="000099"/>
                </a:solidFill>
                <a:latin typeface="+mj-lt"/>
              </a:rPr>
              <a:t>bộ</a:t>
            </a: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99"/>
                </a:solidFill>
                <a:latin typeface="+mj-lt"/>
              </a:rPr>
              <a:t>môn</a:t>
            </a: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99"/>
                </a:solidFill>
                <a:latin typeface="+mj-lt"/>
              </a:rPr>
              <a:t>chuyên</a:t>
            </a: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99"/>
                </a:solidFill>
                <a:latin typeface="+mj-lt"/>
              </a:rPr>
              <a:t>môn</a:t>
            </a:r>
            <a:endParaRPr lang="en-US" sz="2000" dirty="0">
              <a:solidFill>
                <a:srgbClr val="000099"/>
              </a:solidFill>
              <a:latin typeface="+mj-lt"/>
            </a:endParaRPr>
          </a:p>
          <a:p>
            <a:pPr marL="234950" indent="-234950" algn="just" defTabSz="914400">
              <a:buFont typeface="Wingdings" pitchFamily="2" charset="2"/>
              <a:buChar char="§"/>
            </a:pPr>
            <a:r>
              <a:rPr lang="en-US" sz="2000" dirty="0" err="1" smtClean="0">
                <a:solidFill>
                  <a:srgbClr val="000099"/>
                </a:solidFill>
                <a:latin typeface="+mj-lt"/>
              </a:rPr>
              <a:t>Bộ</a:t>
            </a: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99"/>
                </a:solidFill>
                <a:latin typeface="+mj-lt"/>
              </a:rPr>
              <a:t>môn</a:t>
            </a: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99"/>
                </a:solidFill>
                <a:latin typeface="+mj-lt"/>
              </a:rPr>
              <a:t>chưa</a:t>
            </a: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99"/>
                </a:solidFill>
                <a:latin typeface="+mj-lt"/>
              </a:rPr>
              <a:t>phát</a:t>
            </a: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99"/>
                </a:solidFill>
                <a:latin typeface="+mj-lt"/>
              </a:rPr>
              <a:t>huy</a:t>
            </a: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99"/>
                </a:solidFill>
                <a:latin typeface="+mj-lt"/>
              </a:rPr>
              <a:t>vai</a:t>
            </a: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99"/>
                </a:solidFill>
                <a:latin typeface="+mj-lt"/>
              </a:rPr>
              <a:t>trò</a:t>
            </a: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99"/>
                </a:solidFill>
                <a:latin typeface="+mj-lt"/>
              </a:rPr>
              <a:t>và</a:t>
            </a: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99"/>
                </a:solidFill>
                <a:latin typeface="+mj-lt"/>
              </a:rPr>
              <a:t>nhiệm</a:t>
            </a: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99"/>
                </a:solidFill>
                <a:latin typeface="+mj-lt"/>
              </a:rPr>
              <a:t>vụ</a:t>
            </a: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99"/>
                </a:solidFill>
                <a:latin typeface="+mj-lt"/>
              </a:rPr>
              <a:t>trong</a:t>
            </a: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 CM</a:t>
            </a:r>
          </a:p>
          <a:p>
            <a:pPr marL="234950" indent="-234950" algn="just" defTabSz="914400">
              <a:buFont typeface="Wingdings" pitchFamily="2" charset="2"/>
              <a:buChar char="§"/>
            </a:pP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TBM </a:t>
            </a:r>
            <a:r>
              <a:rPr lang="en-US" sz="2000" dirty="0" err="1" smtClean="0">
                <a:solidFill>
                  <a:srgbClr val="000099"/>
                </a:solidFill>
                <a:latin typeface="+mj-lt"/>
              </a:rPr>
              <a:t>chưa</a:t>
            </a: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99"/>
                </a:solidFill>
                <a:latin typeface="+mj-lt"/>
              </a:rPr>
              <a:t>phát</a:t>
            </a: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99"/>
                </a:solidFill>
                <a:latin typeface="+mj-lt"/>
              </a:rPr>
              <a:t>huy</a:t>
            </a: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99"/>
                </a:solidFill>
                <a:latin typeface="+mj-lt"/>
              </a:rPr>
              <a:t>vai</a:t>
            </a: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99"/>
                </a:solidFill>
                <a:latin typeface="+mj-lt"/>
              </a:rPr>
              <a:t>trò</a:t>
            </a: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99"/>
                </a:solidFill>
                <a:latin typeface="+mj-lt"/>
              </a:rPr>
              <a:t>quản</a:t>
            </a: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99"/>
                </a:solidFill>
                <a:latin typeface="+mj-lt"/>
              </a:rPr>
              <a:t>lý</a:t>
            </a: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99"/>
                </a:solidFill>
                <a:latin typeface="+mj-lt"/>
              </a:rPr>
              <a:t>và</a:t>
            </a: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99"/>
                </a:solidFill>
                <a:latin typeface="+mj-lt"/>
              </a:rPr>
              <a:t>điều</a:t>
            </a: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99"/>
                </a:solidFill>
                <a:latin typeface="+mj-lt"/>
              </a:rPr>
              <a:t>hành</a:t>
            </a:r>
            <a:r>
              <a:rPr lang="en-US" sz="2000" dirty="0" smtClean="0">
                <a:solidFill>
                  <a:srgbClr val="000099"/>
                </a:solidFill>
                <a:latin typeface="+mj-lt"/>
              </a:rPr>
              <a:t> BM</a:t>
            </a:r>
            <a:endParaRPr lang="en-US" sz="2000" dirty="0">
              <a:solidFill>
                <a:srgbClr val="000099"/>
              </a:solidFill>
              <a:latin typeface="+mj-lt"/>
            </a:endParaRPr>
          </a:p>
        </p:txBody>
      </p:sp>
      <p:sp>
        <p:nvSpPr>
          <p:cNvPr id="67" name="Text Box 22"/>
          <p:cNvSpPr txBox="1">
            <a:spLocks noChangeArrowheads="1"/>
          </p:cNvSpPr>
          <p:nvPr/>
        </p:nvSpPr>
        <p:spPr bwMode="auto">
          <a:xfrm>
            <a:off x="5017212" y="4044520"/>
            <a:ext cx="3734904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74625" indent="-174625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234950" indent="-234950" algn="just" defTabSz="914400">
              <a:buFont typeface="Wingdings" pitchFamily="2" charset="2"/>
              <a:buChar char="§"/>
            </a:pPr>
            <a:r>
              <a:rPr lang="en-US" sz="2000" dirty="0" err="1" smtClean="0">
                <a:latin typeface="+mj-lt"/>
              </a:rPr>
              <a:t>Khoa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có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nhiều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đề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tài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cấp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trường</a:t>
            </a:r>
            <a:r>
              <a:rPr lang="en-US" sz="2000" dirty="0" smtClean="0">
                <a:latin typeface="+mj-lt"/>
              </a:rPr>
              <a:t>, </a:t>
            </a:r>
            <a:r>
              <a:rPr lang="en-US" sz="2000" dirty="0" err="1" smtClean="0">
                <a:latin typeface="+mj-lt"/>
              </a:rPr>
              <a:t>tuy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nhiên</a:t>
            </a:r>
            <a:r>
              <a:rPr lang="en-US" sz="2000" dirty="0" smtClean="0">
                <a:latin typeface="+mj-lt"/>
              </a:rPr>
              <a:t> 1 </a:t>
            </a:r>
            <a:r>
              <a:rPr lang="en-US" sz="2000" dirty="0" err="1" smtClean="0">
                <a:latin typeface="+mj-lt"/>
              </a:rPr>
              <a:t>số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đề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tài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chất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lượng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chưa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cao</a:t>
            </a:r>
            <a:endParaRPr lang="en-US" sz="2000" dirty="0">
              <a:latin typeface="+mj-lt"/>
            </a:endParaRPr>
          </a:p>
          <a:p>
            <a:pPr marL="234950" indent="-234950" algn="just" defTabSz="914400">
              <a:buFont typeface="Wingdings" pitchFamily="2" charset="2"/>
              <a:buChar char="§"/>
            </a:pPr>
            <a:r>
              <a:rPr lang="en-US" sz="2000" dirty="0" err="1" smtClean="0">
                <a:latin typeface="+mj-lt"/>
              </a:rPr>
              <a:t>Hàng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năm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khoa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tổ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chức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hội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thảo</a:t>
            </a:r>
            <a:r>
              <a:rPr lang="en-US" sz="2000" dirty="0" smtClean="0">
                <a:latin typeface="+mj-lt"/>
              </a:rPr>
              <a:t> KH </a:t>
            </a:r>
            <a:r>
              <a:rPr lang="en-US" sz="2000" dirty="0" err="1" smtClean="0">
                <a:latin typeface="+mj-lt"/>
              </a:rPr>
              <a:t>cấp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khoa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nhằm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nâng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cao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chất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lượng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đào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tạo</a:t>
            </a: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06593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18" grpId="0" animBg="1"/>
      <p:bldP spid="23" grpId="0" animBg="1"/>
      <p:bldP spid="24" grpId="0" animBg="1"/>
      <p:bldP spid="27" grpId="0" animBg="1"/>
      <p:bldP spid="31" grpId="0"/>
      <p:bldP spid="44" grpId="0" animBg="1"/>
      <p:bldP spid="45" grpId="0" animBg="1"/>
      <p:bldP spid="52" grpId="0" animBg="1"/>
      <p:bldP spid="53" grpId="0"/>
      <p:bldP spid="54" grpId="0" animBg="1"/>
      <p:bldP spid="55" grpId="0" animBg="1"/>
      <p:bldP spid="56" grpId="0" animBg="1"/>
      <p:bldP spid="57" grpId="0"/>
      <p:bldP spid="58" grpId="0" animBg="1"/>
      <p:bldP spid="59" grpId="0" animBg="1"/>
      <p:bldP spid="60" grpId="0" animBg="1"/>
      <p:bldP spid="61" grpId="0"/>
      <p:bldP spid="62" grpId="0" animBg="1"/>
      <p:bldP spid="63" grpId="0" animBg="1"/>
      <p:bldP spid="64" grpId="0"/>
      <p:bldP spid="65" grpId="0"/>
      <p:bldP spid="66" grpId="0"/>
      <p:bldP spid="6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9600"/>
          </a:xfrm>
          <a:gradFill flip="none" rotWithShape="1">
            <a:gsLst>
              <a:gs pos="0">
                <a:srgbClr val="FFFF00"/>
              </a:gs>
              <a:gs pos="50000">
                <a:schemeClr val="accent1">
                  <a:lumMod val="20000"/>
                  <a:lumOff val="80000"/>
                </a:schemeClr>
              </a:gs>
              <a:gs pos="100000">
                <a:srgbClr val="66FF33"/>
              </a:gs>
            </a:gsLst>
            <a:lin ang="54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sz="2400" b="1" dirty="0" smtClean="0">
                <a:solidFill>
                  <a:srgbClr val="FF00FF"/>
                </a:solidFill>
                <a:effectLst/>
                <a:latin typeface="+mj-lt"/>
              </a:rPr>
              <a:t>2. CÁC GIẢI PHÁP NÂNG CAO CHẤT LƯỢNG ĐÀO TẠO</a:t>
            </a:r>
            <a:endParaRPr lang="en-US" sz="2400" b="1" dirty="0">
              <a:solidFill>
                <a:srgbClr val="FF00FF"/>
              </a:solidFill>
              <a:effectLst/>
              <a:latin typeface="+mj-lt"/>
            </a:endParaRPr>
          </a:p>
        </p:txBody>
      </p: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55" y="4650735"/>
            <a:ext cx="2725531" cy="2054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AutoShape 3"/>
          <p:cNvSpPr>
            <a:spLocks noChangeArrowheads="1"/>
          </p:cNvSpPr>
          <p:nvPr/>
        </p:nvSpPr>
        <p:spPr bwMode="gray">
          <a:xfrm>
            <a:off x="5638800" y="2486025"/>
            <a:ext cx="3124200" cy="216471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EF2CC">
                  <a:gamma/>
                  <a:tint val="0"/>
                  <a:invGamma/>
                </a:srgbClr>
              </a:gs>
              <a:gs pos="100000">
                <a:srgbClr val="9EF2CC"/>
              </a:gs>
            </a:gsLst>
            <a:lin ang="2700000" scaled="1"/>
          </a:gradFill>
          <a:ln w="38100">
            <a:solidFill>
              <a:srgbClr val="969696"/>
            </a:solidFill>
            <a:round/>
            <a:headEnd/>
            <a:tailEnd/>
          </a:ln>
          <a:effectLst>
            <a:outerShdw dist="91581" dir="3378596" algn="ctr" rotWithShape="0">
              <a:srgbClr val="B2B2B2">
                <a:alpha val="50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latin typeface="Verdana" pitchFamily="34" charset="0"/>
            </a:endParaRPr>
          </a:p>
        </p:txBody>
      </p:sp>
      <p:sp>
        <p:nvSpPr>
          <p:cNvPr id="42" name="Text Box 4"/>
          <p:cNvSpPr txBox="1">
            <a:spLocks noChangeArrowheads="1"/>
          </p:cNvSpPr>
          <p:nvPr/>
        </p:nvSpPr>
        <p:spPr bwMode="gray">
          <a:xfrm>
            <a:off x="5715000" y="2590800"/>
            <a:ext cx="30480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lvl="0" algn="just"/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Xây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dựng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tiêu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chí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và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nhiệm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vụ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của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Trưởng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</a:rPr>
              <a:t>BM,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</a:rPr>
              <a:t>nhằm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phát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huy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năng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lực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quản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lý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và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điều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hành</a:t>
            </a:r>
            <a:endParaRPr lang="en-US" sz="2400" b="1" dirty="0">
              <a:solidFill>
                <a:schemeClr val="accent4">
                  <a:lumMod val="10000"/>
                </a:schemeClr>
              </a:solidFill>
            </a:endParaRPr>
          </a:p>
        </p:txBody>
      </p:sp>
      <p:sp>
        <p:nvSpPr>
          <p:cNvPr id="43" name="AutoShape 5"/>
          <p:cNvSpPr>
            <a:spLocks noChangeArrowheads="1"/>
          </p:cNvSpPr>
          <p:nvPr/>
        </p:nvSpPr>
        <p:spPr bwMode="gray">
          <a:xfrm>
            <a:off x="457200" y="2486025"/>
            <a:ext cx="3200400" cy="204859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9E4FF">
                  <a:gamma/>
                  <a:tint val="0"/>
                  <a:invGamma/>
                </a:srgbClr>
              </a:gs>
              <a:gs pos="100000">
                <a:srgbClr val="C9E4FF"/>
              </a:gs>
            </a:gsLst>
            <a:lin ang="2700000" scaled="1"/>
          </a:gradFill>
          <a:ln w="38100">
            <a:solidFill>
              <a:srgbClr val="969696"/>
            </a:solidFill>
            <a:round/>
            <a:headEnd/>
            <a:tailEnd/>
          </a:ln>
          <a:effectLst>
            <a:outerShdw dist="91581" dir="3378596" algn="ctr" rotWithShape="0">
              <a:srgbClr val="B2B2B2">
                <a:alpha val="50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latin typeface="Verdana" pitchFamily="34" charset="0"/>
            </a:endParaRPr>
          </a:p>
        </p:txBody>
      </p:sp>
      <p:sp>
        <p:nvSpPr>
          <p:cNvPr id="46" name="Text Box 6"/>
          <p:cNvSpPr txBox="1">
            <a:spLocks noChangeArrowheads="1"/>
          </p:cNvSpPr>
          <p:nvPr/>
        </p:nvSpPr>
        <p:spPr bwMode="gray">
          <a:xfrm>
            <a:off x="487680" y="2514600"/>
            <a:ext cx="316992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/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Xây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dựng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tiêu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chí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xác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định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cơ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cấu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nhiệm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</a:rPr>
              <a:t>vụ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quy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định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về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sinh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accent4">
                    <a:lumMod val="10000"/>
                  </a:schemeClr>
                </a:solidFill>
              </a:rPr>
              <a:t>hoạt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và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bố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trí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nhân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sự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cho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4">
                    <a:lumMod val="10000"/>
                  </a:schemeClr>
                </a:solidFill>
              </a:rPr>
              <a:t>mỗi</a:t>
            </a:r>
            <a:r>
              <a:rPr lang="en-US" sz="24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400" dirty="0" smtClean="0">
                <a:solidFill>
                  <a:schemeClr val="accent4">
                    <a:lumMod val="10000"/>
                  </a:schemeClr>
                </a:solidFill>
              </a:rPr>
              <a:t>BM </a:t>
            </a:r>
            <a:endParaRPr lang="en-US" altLang="en-US" sz="2400" b="1" dirty="0">
              <a:solidFill>
                <a:schemeClr val="accent4">
                  <a:lumMod val="10000"/>
                </a:schemeClr>
              </a:solidFill>
            </a:endParaRPr>
          </a:p>
        </p:txBody>
      </p:sp>
      <p:sp>
        <p:nvSpPr>
          <p:cNvPr id="47" name="AutoShape 7"/>
          <p:cNvSpPr>
            <a:spLocks noChangeAspect="1" noChangeArrowheads="1" noTextEdit="1"/>
          </p:cNvSpPr>
          <p:nvPr/>
        </p:nvSpPr>
        <p:spPr bwMode="gray">
          <a:xfrm>
            <a:off x="3451225" y="2386013"/>
            <a:ext cx="909638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" name="Freeform 47"/>
          <p:cNvSpPr>
            <a:spLocks/>
          </p:cNvSpPr>
          <p:nvPr/>
        </p:nvSpPr>
        <p:spPr bwMode="gray">
          <a:xfrm>
            <a:off x="3744912" y="2492375"/>
            <a:ext cx="903288" cy="1470025"/>
          </a:xfrm>
          <a:custGeom>
            <a:avLst/>
            <a:gdLst>
              <a:gd name="T0" fmla="*/ 580 w 580"/>
              <a:gd name="T1" fmla="*/ 0 h 798"/>
              <a:gd name="T2" fmla="*/ 578 w 580"/>
              <a:gd name="T3" fmla="*/ 90 h 798"/>
              <a:gd name="T4" fmla="*/ 568 w 580"/>
              <a:gd name="T5" fmla="*/ 174 h 798"/>
              <a:gd name="T6" fmla="*/ 552 w 580"/>
              <a:gd name="T7" fmla="*/ 252 h 798"/>
              <a:gd name="T8" fmla="*/ 526 w 580"/>
              <a:gd name="T9" fmla="*/ 324 h 798"/>
              <a:gd name="T10" fmla="*/ 494 w 580"/>
              <a:gd name="T11" fmla="*/ 390 h 798"/>
              <a:gd name="T12" fmla="*/ 452 w 580"/>
              <a:gd name="T13" fmla="*/ 450 h 798"/>
              <a:gd name="T14" fmla="*/ 402 w 580"/>
              <a:gd name="T15" fmla="*/ 508 h 798"/>
              <a:gd name="T16" fmla="*/ 342 w 580"/>
              <a:gd name="T17" fmla="*/ 560 h 798"/>
              <a:gd name="T18" fmla="*/ 270 w 580"/>
              <a:gd name="T19" fmla="*/ 610 h 798"/>
              <a:gd name="T20" fmla="*/ 188 w 580"/>
              <a:gd name="T21" fmla="*/ 656 h 798"/>
              <a:gd name="T22" fmla="*/ 188 w 580"/>
              <a:gd name="T23" fmla="*/ 798 h 798"/>
              <a:gd name="T24" fmla="*/ 0 w 580"/>
              <a:gd name="T25" fmla="*/ 514 h 798"/>
              <a:gd name="T26" fmla="*/ 188 w 580"/>
              <a:gd name="T27" fmla="*/ 230 h 798"/>
              <a:gd name="T28" fmla="*/ 188 w 580"/>
              <a:gd name="T29" fmla="*/ 372 h 798"/>
              <a:gd name="T30" fmla="*/ 224 w 580"/>
              <a:gd name="T31" fmla="*/ 368 h 798"/>
              <a:gd name="T32" fmla="*/ 264 w 580"/>
              <a:gd name="T33" fmla="*/ 356 h 798"/>
              <a:gd name="T34" fmla="*/ 306 w 580"/>
              <a:gd name="T35" fmla="*/ 336 h 798"/>
              <a:gd name="T36" fmla="*/ 348 w 580"/>
              <a:gd name="T37" fmla="*/ 310 h 798"/>
              <a:gd name="T38" fmla="*/ 392 w 580"/>
              <a:gd name="T39" fmla="*/ 280 h 798"/>
              <a:gd name="T40" fmla="*/ 432 w 580"/>
              <a:gd name="T41" fmla="*/ 246 h 798"/>
              <a:gd name="T42" fmla="*/ 472 w 580"/>
              <a:gd name="T43" fmla="*/ 208 h 798"/>
              <a:gd name="T44" fmla="*/ 506 w 580"/>
              <a:gd name="T45" fmla="*/ 166 h 798"/>
              <a:gd name="T46" fmla="*/ 536 w 580"/>
              <a:gd name="T47" fmla="*/ 124 h 798"/>
              <a:gd name="T48" fmla="*/ 558 w 580"/>
              <a:gd name="T49" fmla="*/ 82 h 798"/>
              <a:gd name="T50" fmla="*/ 574 w 580"/>
              <a:gd name="T51" fmla="*/ 40 h 798"/>
              <a:gd name="T52" fmla="*/ 578 w 580"/>
              <a:gd name="T53" fmla="*/ 0 h 798"/>
              <a:gd name="T54" fmla="*/ 580 w 580"/>
              <a:gd name="T55" fmla="*/ 0 h 798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580"/>
              <a:gd name="T85" fmla="*/ 0 h 798"/>
              <a:gd name="T86" fmla="*/ 580 w 580"/>
              <a:gd name="T87" fmla="*/ 798 h 798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rgbClr val="0099CC"/>
              </a:gs>
              <a:gs pos="100000">
                <a:srgbClr val="AEDFE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/>
          </a:p>
        </p:txBody>
      </p:sp>
      <p:sp>
        <p:nvSpPr>
          <p:cNvPr id="49" name="AutoShape 9"/>
          <p:cNvSpPr>
            <a:spLocks noChangeAspect="1" noChangeArrowheads="1" noTextEdit="1"/>
          </p:cNvSpPr>
          <p:nvPr/>
        </p:nvSpPr>
        <p:spPr bwMode="gray">
          <a:xfrm flipH="1">
            <a:off x="4945063" y="2386013"/>
            <a:ext cx="909637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" name="Freeform 49"/>
          <p:cNvSpPr>
            <a:spLocks/>
          </p:cNvSpPr>
          <p:nvPr/>
        </p:nvSpPr>
        <p:spPr bwMode="gray">
          <a:xfrm flipH="1">
            <a:off x="4724400" y="2492375"/>
            <a:ext cx="903287" cy="1241425"/>
          </a:xfrm>
          <a:custGeom>
            <a:avLst/>
            <a:gdLst>
              <a:gd name="T0" fmla="*/ 580 w 580"/>
              <a:gd name="T1" fmla="*/ 0 h 798"/>
              <a:gd name="T2" fmla="*/ 578 w 580"/>
              <a:gd name="T3" fmla="*/ 90 h 798"/>
              <a:gd name="T4" fmla="*/ 568 w 580"/>
              <a:gd name="T5" fmla="*/ 174 h 798"/>
              <a:gd name="T6" fmla="*/ 552 w 580"/>
              <a:gd name="T7" fmla="*/ 252 h 798"/>
              <a:gd name="T8" fmla="*/ 526 w 580"/>
              <a:gd name="T9" fmla="*/ 324 h 798"/>
              <a:gd name="T10" fmla="*/ 494 w 580"/>
              <a:gd name="T11" fmla="*/ 390 h 798"/>
              <a:gd name="T12" fmla="*/ 452 w 580"/>
              <a:gd name="T13" fmla="*/ 450 h 798"/>
              <a:gd name="T14" fmla="*/ 402 w 580"/>
              <a:gd name="T15" fmla="*/ 508 h 798"/>
              <a:gd name="T16" fmla="*/ 342 w 580"/>
              <a:gd name="T17" fmla="*/ 560 h 798"/>
              <a:gd name="T18" fmla="*/ 270 w 580"/>
              <a:gd name="T19" fmla="*/ 610 h 798"/>
              <a:gd name="T20" fmla="*/ 188 w 580"/>
              <a:gd name="T21" fmla="*/ 656 h 798"/>
              <a:gd name="T22" fmla="*/ 188 w 580"/>
              <a:gd name="T23" fmla="*/ 798 h 798"/>
              <a:gd name="T24" fmla="*/ 0 w 580"/>
              <a:gd name="T25" fmla="*/ 514 h 798"/>
              <a:gd name="T26" fmla="*/ 188 w 580"/>
              <a:gd name="T27" fmla="*/ 230 h 798"/>
              <a:gd name="T28" fmla="*/ 188 w 580"/>
              <a:gd name="T29" fmla="*/ 372 h 798"/>
              <a:gd name="T30" fmla="*/ 224 w 580"/>
              <a:gd name="T31" fmla="*/ 368 h 798"/>
              <a:gd name="T32" fmla="*/ 264 w 580"/>
              <a:gd name="T33" fmla="*/ 356 h 798"/>
              <a:gd name="T34" fmla="*/ 306 w 580"/>
              <a:gd name="T35" fmla="*/ 336 h 798"/>
              <a:gd name="T36" fmla="*/ 348 w 580"/>
              <a:gd name="T37" fmla="*/ 310 h 798"/>
              <a:gd name="T38" fmla="*/ 392 w 580"/>
              <a:gd name="T39" fmla="*/ 280 h 798"/>
              <a:gd name="T40" fmla="*/ 432 w 580"/>
              <a:gd name="T41" fmla="*/ 246 h 798"/>
              <a:gd name="T42" fmla="*/ 472 w 580"/>
              <a:gd name="T43" fmla="*/ 208 h 798"/>
              <a:gd name="T44" fmla="*/ 506 w 580"/>
              <a:gd name="T45" fmla="*/ 166 h 798"/>
              <a:gd name="T46" fmla="*/ 536 w 580"/>
              <a:gd name="T47" fmla="*/ 124 h 798"/>
              <a:gd name="T48" fmla="*/ 558 w 580"/>
              <a:gd name="T49" fmla="*/ 82 h 798"/>
              <a:gd name="T50" fmla="*/ 574 w 580"/>
              <a:gd name="T51" fmla="*/ 40 h 798"/>
              <a:gd name="T52" fmla="*/ 578 w 580"/>
              <a:gd name="T53" fmla="*/ 0 h 798"/>
              <a:gd name="T54" fmla="*/ 580 w 580"/>
              <a:gd name="T55" fmla="*/ 0 h 798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580"/>
              <a:gd name="T85" fmla="*/ 0 h 798"/>
              <a:gd name="T86" fmla="*/ 580 w 580"/>
              <a:gd name="T87" fmla="*/ 798 h 798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rgbClr val="FF9966"/>
              </a:gs>
              <a:gs pos="100000">
                <a:srgbClr val="FFDFCE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/>
          </a:p>
        </p:txBody>
      </p:sp>
      <p:grpSp>
        <p:nvGrpSpPr>
          <p:cNvPr id="51" name="Group 50"/>
          <p:cNvGrpSpPr>
            <a:grpSpLocks/>
          </p:cNvGrpSpPr>
          <p:nvPr/>
        </p:nvGrpSpPr>
        <p:grpSpPr bwMode="auto">
          <a:xfrm>
            <a:off x="2757714" y="684212"/>
            <a:ext cx="3733800" cy="1830388"/>
            <a:chOff x="1997" y="1314"/>
            <a:chExt cx="1889" cy="1009"/>
          </a:xfrm>
        </p:grpSpPr>
        <p:grpSp>
          <p:nvGrpSpPr>
            <p:cNvPr id="68" name="Group 67"/>
            <p:cNvGrpSpPr>
              <a:grpSpLocks/>
            </p:cNvGrpSpPr>
            <p:nvPr/>
          </p:nvGrpSpPr>
          <p:grpSpPr bwMode="auto">
            <a:xfrm>
              <a:off x="1997" y="1404"/>
              <a:ext cx="1889" cy="919"/>
              <a:chOff x="1973" y="1027"/>
              <a:chExt cx="1926" cy="937"/>
            </a:xfrm>
          </p:grpSpPr>
          <p:sp>
            <p:nvSpPr>
              <p:cNvPr id="73" name="Oval 13"/>
              <p:cNvSpPr>
                <a:spLocks noChangeArrowheads="1"/>
              </p:cNvSpPr>
              <p:nvPr/>
            </p:nvSpPr>
            <p:spPr bwMode="gray">
              <a:xfrm>
                <a:off x="1994" y="1057"/>
                <a:ext cx="1905" cy="907"/>
              </a:xfrm>
              <a:prstGeom prst="ellipse">
                <a:avLst/>
              </a:prstGeom>
              <a:gradFill rotWithShape="1">
                <a:gsLst>
                  <a:gs pos="0">
                    <a:srgbClr val="3371CD">
                      <a:gamma/>
                      <a:shade val="63529"/>
                      <a:invGamma/>
                    </a:srgbClr>
                  </a:gs>
                  <a:gs pos="100000">
                    <a:srgbClr val="3371CD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>
                <a:outerShdw dist="35921" dir="2700000" algn="ctr" rotWithShape="0">
                  <a:srgbClr val="000000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4" name="Oval 14"/>
              <p:cNvSpPr>
                <a:spLocks noChangeArrowheads="1"/>
              </p:cNvSpPr>
              <p:nvPr/>
            </p:nvSpPr>
            <p:spPr bwMode="gray">
              <a:xfrm>
                <a:off x="1973" y="1027"/>
                <a:ext cx="1905" cy="907"/>
              </a:xfrm>
              <a:prstGeom prst="ellipse">
                <a:avLst/>
              </a:prstGeom>
              <a:gradFill rotWithShape="1">
                <a:gsLst>
                  <a:gs pos="0">
                    <a:srgbClr val="A5C0E9"/>
                  </a:gs>
                  <a:gs pos="100000">
                    <a:srgbClr val="3371CD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endParaRPr lang="en-US" altLang="en-US"/>
              </a:p>
            </p:txBody>
          </p:sp>
        </p:grpSp>
        <p:sp>
          <p:nvSpPr>
            <p:cNvPr id="69" name="Oval 15"/>
            <p:cNvSpPr>
              <a:spLocks noChangeArrowheads="1"/>
            </p:cNvSpPr>
            <p:nvPr/>
          </p:nvSpPr>
          <p:spPr bwMode="gray">
            <a:xfrm>
              <a:off x="2086" y="1314"/>
              <a:ext cx="1691" cy="845"/>
            </a:xfrm>
            <a:prstGeom prst="ellipse">
              <a:avLst/>
            </a:prstGeom>
            <a:gradFill rotWithShape="1">
              <a:gsLst>
                <a:gs pos="0">
                  <a:srgbClr val="6A583B"/>
                </a:gs>
                <a:gs pos="100000">
                  <a:srgbClr val="E6BF8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70" name="Oval 16"/>
            <p:cNvSpPr>
              <a:spLocks noChangeArrowheads="1"/>
            </p:cNvSpPr>
            <p:nvPr/>
          </p:nvSpPr>
          <p:spPr bwMode="gray">
            <a:xfrm>
              <a:off x="2108" y="1319"/>
              <a:ext cx="1650" cy="824"/>
            </a:xfrm>
            <a:prstGeom prst="ellipse">
              <a:avLst/>
            </a:prstGeom>
            <a:gradFill rotWithShape="1">
              <a:gsLst>
                <a:gs pos="0">
                  <a:srgbClr val="E6BF80">
                    <a:alpha val="0"/>
                  </a:srgbClr>
                </a:gs>
                <a:gs pos="100000">
                  <a:srgbClr val="F6E9D3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71" name="Oval 17"/>
            <p:cNvSpPr>
              <a:spLocks noChangeArrowheads="1"/>
            </p:cNvSpPr>
            <p:nvPr/>
          </p:nvSpPr>
          <p:spPr bwMode="gray">
            <a:xfrm>
              <a:off x="2125" y="1327"/>
              <a:ext cx="1570" cy="770"/>
            </a:xfrm>
            <a:prstGeom prst="ellipse">
              <a:avLst/>
            </a:prstGeom>
            <a:gradFill rotWithShape="1">
              <a:gsLst>
                <a:gs pos="0">
                  <a:srgbClr val="B69765"/>
                </a:gs>
                <a:gs pos="100000">
                  <a:srgbClr val="E6BF80">
                    <a:alpha val="48000"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72" name="Oval 18"/>
            <p:cNvSpPr>
              <a:spLocks noChangeArrowheads="1"/>
            </p:cNvSpPr>
            <p:nvPr/>
          </p:nvSpPr>
          <p:spPr bwMode="gray">
            <a:xfrm>
              <a:off x="2208" y="1344"/>
              <a:ext cx="1382" cy="624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E6BF80">
                    <a:alpha val="37999"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</p:grpSp>
      <p:sp>
        <p:nvSpPr>
          <p:cNvPr id="75" name="Text Box 19"/>
          <p:cNvSpPr txBox="1">
            <a:spLocks noChangeArrowheads="1"/>
          </p:cNvSpPr>
          <p:nvPr/>
        </p:nvSpPr>
        <p:spPr bwMode="gray">
          <a:xfrm>
            <a:off x="3197733" y="1037772"/>
            <a:ext cx="285206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000" b="1" dirty="0" smtClean="0">
                <a:solidFill>
                  <a:srgbClr val="0000CC"/>
                </a:solidFill>
              </a:rPr>
              <a:t>2.1. XD VÀ PHÁT HUY</a:t>
            </a:r>
          </a:p>
          <a:p>
            <a:r>
              <a:rPr lang="en-US" altLang="en-US" sz="2000" b="1" dirty="0" smtClean="0">
                <a:solidFill>
                  <a:srgbClr val="0000CC"/>
                </a:solidFill>
              </a:rPr>
              <a:t>VAI TRÒ BM, TBM</a:t>
            </a:r>
            <a:endParaRPr lang="en-US" altLang="en-US" sz="2000" b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4959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1" grpId="0" animBg="1"/>
      <p:bldP spid="42" grpId="0"/>
      <p:bldP spid="43" grpId="0" animBg="1"/>
      <p:bldP spid="46" grpId="0"/>
      <p:bldP spid="47" grpId="0"/>
      <p:bldP spid="48" grpId="0" animBg="1"/>
      <p:bldP spid="49" grpId="0"/>
      <p:bldP spid="50" grpId="0" animBg="1"/>
      <p:bldP spid="7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  <a:gradFill flip="none" rotWithShape="1">
            <a:gsLst>
              <a:gs pos="0">
                <a:srgbClr val="FFFF00"/>
              </a:gs>
              <a:gs pos="50000">
                <a:schemeClr val="accent1">
                  <a:lumMod val="20000"/>
                  <a:lumOff val="80000"/>
                </a:schemeClr>
              </a:gs>
              <a:gs pos="100000">
                <a:srgbClr val="66FF33"/>
              </a:gs>
            </a:gsLst>
            <a:lin ang="54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30000"/>
              </a:lnSpc>
            </a:pPr>
            <a:r>
              <a:rPr lang="en-US" sz="2000" b="1" dirty="0">
                <a:solidFill>
                  <a:srgbClr val="FF00FF"/>
                </a:solidFill>
                <a:effectLst/>
                <a:latin typeface="+mj-lt"/>
              </a:rPr>
              <a:t>2. CÁC GIẢI PHÁP NÂNG CAO CHẤT LƯỢNG ĐÀO TẠO</a:t>
            </a:r>
            <a:r>
              <a:rPr lang="en-US" sz="2800" b="1" dirty="0">
                <a:solidFill>
                  <a:srgbClr val="002060"/>
                </a:solidFill>
                <a:effectLst/>
              </a:rPr>
              <a:t/>
            </a:r>
            <a:br>
              <a:rPr lang="en-US" sz="2800" b="1" dirty="0">
                <a:solidFill>
                  <a:srgbClr val="002060"/>
                </a:solidFill>
                <a:effectLst/>
              </a:rPr>
            </a:br>
            <a:r>
              <a:rPr lang="en-US" sz="2800" b="1" dirty="0" smtClean="0">
                <a:solidFill>
                  <a:srgbClr val="0000CC"/>
                </a:solidFill>
                <a:effectLst/>
                <a:latin typeface="+mj-lt"/>
              </a:rPr>
              <a:t>2.2</a:t>
            </a:r>
            <a:r>
              <a:rPr lang="en-US" sz="2800" b="1" dirty="0">
                <a:solidFill>
                  <a:srgbClr val="0000CC"/>
                </a:solidFill>
                <a:effectLst/>
                <a:latin typeface="+mj-lt"/>
              </a:rPr>
              <a:t>. NÂNG CAO CHẤT LƯỢNG ĐỘI NGŨ </a:t>
            </a:r>
            <a:r>
              <a:rPr lang="en-US" sz="2800" b="1" dirty="0" smtClean="0">
                <a:solidFill>
                  <a:srgbClr val="0000CC"/>
                </a:solidFill>
                <a:effectLst/>
                <a:latin typeface="+mj-lt"/>
              </a:rPr>
              <a:t>GV</a:t>
            </a:r>
            <a:endParaRPr lang="en-US" sz="2800" b="1" dirty="0">
              <a:solidFill>
                <a:srgbClr val="0000CC"/>
              </a:solidFill>
              <a:effectLst/>
              <a:latin typeface="+mj-lt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457200" y="1110342"/>
            <a:ext cx="1156447" cy="640080"/>
          </a:xfrm>
          <a:prstGeom prst="rect">
            <a:avLst/>
          </a:prstGeom>
          <a:solidFill>
            <a:srgbClr val="B29C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1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85" name="Pentagon 84"/>
          <p:cNvSpPr/>
          <p:nvPr/>
        </p:nvSpPr>
        <p:spPr>
          <a:xfrm>
            <a:off x="2483114" y="1458342"/>
            <a:ext cx="6327058" cy="640080"/>
          </a:xfrm>
          <a:prstGeom prst="homePlate">
            <a:avLst>
              <a:gd name="adj" fmla="val 41466"/>
            </a:avLst>
          </a:prstGeom>
          <a:solidFill>
            <a:srgbClr val="B29C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rtlCol="0" anchor="ctr"/>
          <a:lstStyle/>
          <a:p>
            <a:pPr algn="just"/>
            <a:r>
              <a:rPr lang="en-US" sz="2000" dirty="0" err="1">
                <a:solidFill>
                  <a:srgbClr val="0000CC"/>
                </a:solidFill>
                <a:latin typeface="+mj-lt"/>
              </a:rPr>
              <a:t>Đổi</a:t>
            </a:r>
            <a:r>
              <a:rPr lang="en-US" sz="2000" dirty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CC"/>
                </a:solidFill>
                <a:latin typeface="+mj-lt"/>
              </a:rPr>
              <a:t>mới</a:t>
            </a:r>
            <a:r>
              <a:rPr lang="en-US" sz="2000" dirty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CC"/>
                </a:solidFill>
                <a:latin typeface="+mj-lt"/>
              </a:rPr>
              <a:t>công</a:t>
            </a:r>
            <a:r>
              <a:rPr lang="en-US" sz="2000" dirty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CC"/>
                </a:solidFill>
                <a:latin typeface="+mj-lt"/>
              </a:rPr>
              <a:t>tác</a:t>
            </a:r>
            <a:r>
              <a:rPr lang="en-US" sz="2000" dirty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smtClean="0">
                <a:solidFill>
                  <a:srgbClr val="0000CC"/>
                </a:solidFill>
                <a:latin typeface="+mj-lt"/>
              </a:rPr>
              <a:t>XD </a:t>
            </a:r>
            <a:r>
              <a:rPr lang="en-US" sz="2000" dirty="0" err="1">
                <a:solidFill>
                  <a:srgbClr val="0000CC"/>
                </a:solidFill>
                <a:latin typeface="+mj-lt"/>
              </a:rPr>
              <a:t>quy</a:t>
            </a:r>
            <a:r>
              <a:rPr lang="en-US" sz="2000" dirty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CC"/>
                </a:solidFill>
                <a:latin typeface="+mj-lt"/>
              </a:rPr>
              <a:t>hoạch</a:t>
            </a:r>
            <a:r>
              <a:rPr lang="en-US" sz="2000" dirty="0">
                <a:solidFill>
                  <a:srgbClr val="0000CC"/>
                </a:solidFill>
                <a:latin typeface="+mj-lt"/>
              </a:rPr>
              <a:t>, </a:t>
            </a:r>
            <a:r>
              <a:rPr lang="en-US" sz="2000" dirty="0" err="1">
                <a:solidFill>
                  <a:srgbClr val="0000CC"/>
                </a:solidFill>
                <a:latin typeface="+mj-lt"/>
              </a:rPr>
              <a:t>kế</a:t>
            </a:r>
            <a:r>
              <a:rPr lang="en-US" sz="2000" dirty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CC"/>
                </a:solidFill>
                <a:latin typeface="+mj-lt"/>
              </a:rPr>
              <a:t>hoạch</a:t>
            </a:r>
            <a:r>
              <a:rPr lang="en-US" sz="2000" dirty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CC"/>
                </a:solidFill>
                <a:latin typeface="+mj-lt"/>
              </a:rPr>
              <a:t>nhân</a:t>
            </a:r>
            <a:r>
              <a:rPr lang="en-US" sz="2000" dirty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CC"/>
                </a:solidFill>
                <a:latin typeface="+mj-lt"/>
              </a:rPr>
              <a:t>sự</a:t>
            </a:r>
            <a:r>
              <a:rPr lang="en-US" sz="2000" dirty="0">
                <a:solidFill>
                  <a:srgbClr val="0000CC"/>
                </a:solidFill>
                <a:latin typeface="+mj-lt"/>
              </a:rPr>
              <a:t>, </a:t>
            </a:r>
            <a:r>
              <a:rPr lang="en-US" sz="2000" dirty="0" err="1">
                <a:solidFill>
                  <a:srgbClr val="0000CC"/>
                </a:solidFill>
                <a:latin typeface="+mj-lt"/>
              </a:rPr>
              <a:t>bổ</a:t>
            </a:r>
            <a:r>
              <a:rPr lang="en-US" sz="2000" dirty="0">
                <a:solidFill>
                  <a:srgbClr val="0000CC"/>
                </a:solidFill>
                <a:latin typeface="+mj-lt"/>
              </a:rPr>
              <a:t> sung </a:t>
            </a:r>
            <a:r>
              <a:rPr lang="en-US" sz="2000" dirty="0" err="1">
                <a:solidFill>
                  <a:srgbClr val="0000CC"/>
                </a:solidFill>
                <a:latin typeface="+mj-lt"/>
              </a:rPr>
              <a:t>hoàn</a:t>
            </a:r>
            <a:r>
              <a:rPr lang="en-US" sz="2000" dirty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CC"/>
                </a:solidFill>
                <a:latin typeface="+mj-lt"/>
              </a:rPr>
              <a:t>thiện</a:t>
            </a:r>
            <a:r>
              <a:rPr lang="en-US" sz="2000" dirty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CC"/>
                </a:solidFill>
                <a:latin typeface="+mj-lt"/>
              </a:rPr>
              <a:t>các</a:t>
            </a:r>
            <a:r>
              <a:rPr lang="en-US" sz="2000" dirty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CC"/>
                </a:solidFill>
                <a:latin typeface="+mj-lt"/>
              </a:rPr>
              <a:t>quy</a:t>
            </a:r>
            <a:r>
              <a:rPr lang="en-US" sz="2000" dirty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CC"/>
                </a:solidFill>
                <a:latin typeface="+mj-lt"/>
              </a:rPr>
              <a:t>định</a:t>
            </a:r>
            <a:r>
              <a:rPr lang="en-US" sz="2000" dirty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CC"/>
                </a:solidFill>
                <a:latin typeface="+mj-lt"/>
              </a:rPr>
              <a:t>về</a:t>
            </a:r>
            <a:r>
              <a:rPr lang="en-US" sz="2000" dirty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CC"/>
                </a:solidFill>
                <a:latin typeface="+mj-lt"/>
              </a:rPr>
              <a:t>tuyển</a:t>
            </a:r>
            <a:r>
              <a:rPr lang="en-US" sz="2000" dirty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CC"/>
                </a:solidFill>
                <a:latin typeface="+mj-lt"/>
              </a:rPr>
              <a:t>dụng</a:t>
            </a:r>
            <a:r>
              <a:rPr lang="en-US" sz="2000" dirty="0">
                <a:solidFill>
                  <a:srgbClr val="0000CC"/>
                </a:solidFill>
                <a:latin typeface="+mj-lt"/>
              </a:rPr>
              <a:t> </a:t>
            </a:r>
            <a:r>
              <a:rPr lang="en-US" sz="2000" dirty="0" smtClean="0">
                <a:solidFill>
                  <a:srgbClr val="0000CC"/>
                </a:solidFill>
                <a:latin typeface="+mj-lt"/>
              </a:rPr>
              <a:t>GV</a:t>
            </a:r>
            <a:endParaRPr lang="en-US" sz="2000" dirty="0">
              <a:solidFill>
                <a:srgbClr val="0000CC"/>
              </a:solidFill>
              <a:latin typeface="+mj-lt"/>
            </a:endParaRPr>
          </a:p>
        </p:txBody>
      </p:sp>
      <p:sp>
        <p:nvSpPr>
          <p:cNvPr id="86" name="Parallelogram 85"/>
          <p:cNvSpPr/>
          <p:nvPr/>
        </p:nvSpPr>
        <p:spPr>
          <a:xfrm rot="16200000">
            <a:off x="1563357" y="1161162"/>
            <a:ext cx="987552" cy="886968"/>
          </a:xfrm>
          <a:prstGeom prst="parallelogram">
            <a:avLst>
              <a:gd name="adj" fmla="val 39609"/>
            </a:avLst>
          </a:prstGeom>
          <a:solidFill>
            <a:srgbClr val="866D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Pentagon 86"/>
          <p:cNvSpPr/>
          <p:nvPr/>
        </p:nvSpPr>
        <p:spPr>
          <a:xfrm>
            <a:off x="2481109" y="3334375"/>
            <a:ext cx="6327058" cy="640080"/>
          </a:xfrm>
          <a:prstGeom prst="homePlate">
            <a:avLst>
              <a:gd name="adj" fmla="val 41466"/>
            </a:avLst>
          </a:prstGeom>
          <a:solidFill>
            <a:srgbClr val="FE53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rtlCol="0" anchor="ctr"/>
          <a:lstStyle/>
          <a:p>
            <a:pPr lvl="0" algn="just"/>
            <a:r>
              <a:rPr lang="en-US" sz="2000" dirty="0" err="1">
                <a:solidFill>
                  <a:schemeClr val="tx1"/>
                </a:solidFill>
                <a:latin typeface="+mj-lt"/>
              </a:rPr>
              <a:t>Đẩy</a:t>
            </a:r>
            <a:r>
              <a:rPr lang="en-US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j-lt"/>
              </a:rPr>
              <a:t>mạnh</a:t>
            </a:r>
            <a:r>
              <a:rPr lang="en-US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j-lt"/>
              </a:rPr>
              <a:t>công</a:t>
            </a:r>
            <a:r>
              <a:rPr lang="en-US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j-lt"/>
              </a:rPr>
              <a:t>tác</a:t>
            </a:r>
            <a:r>
              <a:rPr lang="en-US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+mj-lt"/>
              </a:rPr>
              <a:t>NCKH, </a:t>
            </a:r>
            <a:r>
              <a:rPr lang="en-US" sz="2000" dirty="0" err="1" smtClean="0">
                <a:solidFill>
                  <a:schemeClr val="tx1"/>
                </a:solidFill>
                <a:latin typeface="+mj-lt"/>
              </a:rPr>
              <a:t>gắn</a:t>
            </a:r>
            <a:r>
              <a:rPr lang="en-US" sz="2000" dirty="0" smtClean="0">
                <a:solidFill>
                  <a:schemeClr val="tx1"/>
                </a:solidFill>
                <a:latin typeface="+mj-lt"/>
              </a:rPr>
              <a:t> NCKH </a:t>
            </a:r>
            <a:r>
              <a:rPr lang="en-US" sz="2000" dirty="0" err="1">
                <a:solidFill>
                  <a:schemeClr val="tx1"/>
                </a:solidFill>
                <a:latin typeface="+mj-lt"/>
              </a:rPr>
              <a:t>với</a:t>
            </a:r>
            <a:r>
              <a:rPr lang="en-US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j-lt"/>
              </a:rPr>
              <a:t>đổi</a:t>
            </a:r>
            <a:r>
              <a:rPr lang="en-US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j-lt"/>
              </a:rPr>
              <a:t>mới</a:t>
            </a:r>
            <a:r>
              <a:rPr lang="en-US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j-lt"/>
              </a:rPr>
              <a:t>nội</a:t>
            </a:r>
            <a:r>
              <a:rPr lang="en-US" sz="2000" dirty="0">
                <a:solidFill>
                  <a:schemeClr val="tx1"/>
                </a:solidFill>
                <a:latin typeface="+mj-lt"/>
              </a:rPr>
              <a:t> dung, </a:t>
            </a:r>
            <a:r>
              <a:rPr lang="en-US" sz="2000" dirty="0" err="1">
                <a:solidFill>
                  <a:schemeClr val="tx1"/>
                </a:solidFill>
                <a:latin typeface="+mj-lt"/>
              </a:rPr>
              <a:t>phương</a:t>
            </a:r>
            <a:r>
              <a:rPr lang="en-US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j-lt"/>
              </a:rPr>
              <a:t>pháp</a:t>
            </a:r>
            <a:r>
              <a:rPr lang="en-US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j-lt"/>
              </a:rPr>
              <a:t>giảng</a:t>
            </a:r>
            <a:r>
              <a:rPr lang="en-US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j-lt"/>
              </a:rPr>
              <a:t>dạy</a:t>
            </a:r>
            <a:endParaRPr lang="en-US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457200" y="2986314"/>
            <a:ext cx="1156447" cy="640080"/>
          </a:xfrm>
          <a:prstGeom prst="rect">
            <a:avLst/>
          </a:prstGeom>
          <a:solidFill>
            <a:srgbClr val="FE53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3</a:t>
            </a:r>
          </a:p>
        </p:txBody>
      </p:sp>
      <p:sp>
        <p:nvSpPr>
          <p:cNvPr id="90" name="Parallelogram 89"/>
          <p:cNvSpPr/>
          <p:nvPr/>
        </p:nvSpPr>
        <p:spPr>
          <a:xfrm rot="16200000">
            <a:off x="1556063" y="3040711"/>
            <a:ext cx="987552" cy="872380"/>
          </a:xfrm>
          <a:prstGeom prst="parallelogram">
            <a:avLst>
              <a:gd name="adj" fmla="val 39609"/>
            </a:avLst>
          </a:prstGeom>
          <a:solidFill>
            <a:srgbClr val="C31D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Pentagon 90"/>
          <p:cNvSpPr/>
          <p:nvPr/>
        </p:nvSpPr>
        <p:spPr>
          <a:xfrm>
            <a:off x="2483567" y="4236720"/>
            <a:ext cx="6327648" cy="640080"/>
          </a:xfrm>
          <a:prstGeom prst="homePlate">
            <a:avLst>
              <a:gd name="adj" fmla="val 41466"/>
            </a:avLst>
          </a:prstGeom>
          <a:solidFill>
            <a:srgbClr val="1D18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rtlCol="0" anchor="ctr"/>
          <a:lstStyle/>
          <a:p>
            <a:pPr lvl="0" algn="just"/>
            <a:r>
              <a:rPr lang="en-US" sz="2000" dirty="0" err="1">
                <a:solidFill>
                  <a:srgbClr val="FFFF00"/>
                </a:solidFill>
                <a:latin typeface="+mj-lt"/>
              </a:rPr>
              <a:t>Bổ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sung,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hoàn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thiện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cơ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chế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,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chính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sách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đãi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ngộ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  <a:latin typeface="+mj-lt"/>
              </a:rPr>
              <a:t>đội</a:t>
            </a:r>
            <a:r>
              <a:rPr lang="en-US" sz="2000" dirty="0" smtClean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ngũ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smtClean="0">
                <a:solidFill>
                  <a:srgbClr val="FFFF00"/>
                </a:solidFill>
                <a:latin typeface="+mj-lt"/>
              </a:rPr>
              <a:t>GV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tương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xứng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với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thành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tích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và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năng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lực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smtClean="0">
                <a:solidFill>
                  <a:srgbClr val="FFFF00"/>
                </a:solidFill>
                <a:latin typeface="+mj-lt"/>
              </a:rPr>
              <a:t>GV</a:t>
            </a:r>
            <a:endParaRPr lang="en-US" sz="2000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93" name="Rectangle 92"/>
          <p:cNvSpPr/>
          <p:nvPr/>
        </p:nvSpPr>
        <p:spPr>
          <a:xfrm>
            <a:off x="457200" y="3887562"/>
            <a:ext cx="1156447" cy="640080"/>
          </a:xfrm>
          <a:prstGeom prst="rect">
            <a:avLst/>
          </a:prstGeom>
          <a:solidFill>
            <a:srgbClr val="1D18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4</a:t>
            </a:r>
          </a:p>
        </p:txBody>
      </p:sp>
      <p:sp>
        <p:nvSpPr>
          <p:cNvPr id="94" name="Parallelogram 93"/>
          <p:cNvSpPr/>
          <p:nvPr/>
        </p:nvSpPr>
        <p:spPr>
          <a:xfrm rot="16200000">
            <a:off x="1556063" y="3946834"/>
            <a:ext cx="987552" cy="872380"/>
          </a:xfrm>
          <a:prstGeom prst="parallelogram">
            <a:avLst>
              <a:gd name="adj" fmla="val 39609"/>
            </a:avLst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Pentagon 94"/>
          <p:cNvSpPr/>
          <p:nvPr/>
        </p:nvSpPr>
        <p:spPr>
          <a:xfrm>
            <a:off x="2474042" y="5151120"/>
            <a:ext cx="6327058" cy="640080"/>
          </a:xfrm>
          <a:prstGeom prst="homePlate">
            <a:avLst>
              <a:gd name="adj" fmla="val 41466"/>
            </a:avLst>
          </a:prstGeom>
          <a:solidFill>
            <a:srgbClr val="3B41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rtlCol="0" anchor="ctr"/>
          <a:lstStyle/>
          <a:p>
            <a:pPr lvl="0" algn="just"/>
            <a:r>
              <a:rPr lang="en-US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Đào</a:t>
            </a:r>
            <a:r>
              <a:rPr lang="en-US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tạo</a:t>
            </a:r>
            <a:r>
              <a:rPr lang="en-US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, </a:t>
            </a:r>
            <a:r>
              <a:rPr lang="en-US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bồi</a:t>
            </a:r>
            <a:r>
              <a:rPr lang="en-US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dưỡng</a:t>
            </a:r>
            <a:r>
              <a:rPr lang="en-US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 </a:t>
            </a:r>
            <a:r>
              <a:rPr lang="en-US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GV </a:t>
            </a:r>
            <a:r>
              <a:rPr lang="en-US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nhằm</a:t>
            </a:r>
            <a:r>
              <a:rPr lang="en-US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trang</a:t>
            </a:r>
            <a:r>
              <a:rPr lang="en-US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bị</a:t>
            </a:r>
            <a:r>
              <a:rPr lang="en-US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, </a:t>
            </a:r>
            <a:r>
              <a:rPr lang="en-US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cập</a:t>
            </a:r>
            <a:r>
              <a:rPr lang="en-US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nhật</a:t>
            </a:r>
            <a:r>
              <a:rPr lang="en-US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, </a:t>
            </a:r>
            <a:r>
              <a:rPr lang="en-US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nâng</a:t>
            </a:r>
            <a:r>
              <a:rPr lang="en-US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cao</a:t>
            </a:r>
            <a:r>
              <a:rPr lang="en-US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kiến</a:t>
            </a:r>
            <a:r>
              <a:rPr lang="en-US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thức</a:t>
            </a:r>
            <a:r>
              <a:rPr lang="en-US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, </a:t>
            </a:r>
            <a:r>
              <a:rPr lang="en-US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kỹ</a:t>
            </a:r>
            <a:r>
              <a:rPr lang="en-US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năng</a:t>
            </a:r>
            <a:r>
              <a:rPr lang="en-US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, </a:t>
            </a:r>
            <a:r>
              <a:rPr lang="en-US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thái</a:t>
            </a:r>
            <a:r>
              <a:rPr lang="en-US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độ</a:t>
            </a:r>
            <a:r>
              <a:rPr lang="en-US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làm</a:t>
            </a:r>
            <a:r>
              <a:rPr lang="en-US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việc</a:t>
            </a:r>
            <a:r>
              <a:rPr lang="en-US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 </a:t>
            </a:r>
          </a:p>
        </p:txBody>
      </p:sp>
      <p:sp>
        <p:nvSpPr>
          <p:cNvPr id="97" name="Rectangle 96"/>
          <p:cNvSpPr/>
          <p:nvPr/>
        </p:nvSpPr>
        <p:spPr>
          <a:xfrm>
            <a:off x="457200" y="4809413"/>
            <a:ext cx="1156447" cy="640080"/>
          </a:xfrm>
          <a:prstGeom prst="rect">
            <a:avLst/>
          </a:prstGeom>
          <a:solidFill>
            <a:srgbClr val="3B41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5</a:t>
            </a:r>
          </a:p>
        </p:txBody>
      </p:sp>
      <p:sp>
        <p:nvSpPr>
          <p:cNvPr id="98" name="Parallelogram 97"/>
          <p:cNvSpPr/>
          <p:nvPr/>
        </p:nvSpPr>
        <p:spPr>
          <a:xfrm rot="16200000">
            <a:off x="1556063" y="4860364"/>
            <a:ext cx="987552" cy="872380"/>
          </a:xfrm>
          <a:prstGeom prst="parallelogram">
            <a:avLst>
              <a:gd name="adj" fmla="val 39609"/>
            </a:avLst>
          </a:prstGeom>
          <a:solidFill>
            <a:srgbClr val="2124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Pentagon 98"/>
          <p:cNvSpPr/>
          <p:nvPr/>
        </p:nvSpPr>
        <p:spPr>
          <a:xfrm>
            <a:off x="2462512" y="6063342"/>
            <a:ext cx="6327058" cy="640080"/>
          </a:xfrm>
          <a:prstGeom prst="homePlate">
            <a:avLst>
              <a:gd name="adj" fmla="val 41466"/>
            </a:avLst>
          </a:prstGeom>
          <a:solidFill>
            <a:srgbClr val="316E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rtlCol="0" anchor="ctr"/>
          <a:lstStyle/>
          <a:p>
            <a:pPr lvl="0" algn="just"/>
            <a:r>
              <a:rPr lang="en-US" sz="2000" dirty="0" err="1">
                <a:solidFill>
                  <a:srgbClr val="FFFF00"/>
                </a:solidFill>
                <a:latin typeface="+mj-lt"/>
              </a:rPr>
              <a:t>Hàng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năm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  <a:latin typeface="+mj-lt"/>
              </a:rPr>
              <a:t>khoa</a:t>
            </a:r>
            <a:r>
              <a:rPr lang="en-US" sz="2000" dirty="0" smtClean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đánh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giá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thực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hiện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công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việc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của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smtClean="0">
                <a:solidFill>
                  <a:srgbClr val="FFFF00"/>
                </a:solidFill>
                <a:latin typeface="+mj-lt"/>
              </a:rPr>
              <a:t>GV </a:t>
            </a:r>
            <a:r>
              <a:rPr lang="en-US" sz="2000" dirty="0" err="1" smtClean="0">
                <a:solidFill>
                  <a:srgbClr val="FFFF00"/>
                </a:solidFill>
                <a:latin typeface="+mj-lt"/>
              </a:rPr>
              <a:t>trong</a:t>
            </a:r>
            <a:r>
              <a:rPr lang="en-US" sz="2000" dirty="0" smtClean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một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thời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gian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nhất</a:t>
            </a:r>
            <a:r>
              <a:rPr lang="en-US" sz="2000" dirty="0">
                <a:solidFill>
                  <a:srgbClr val="FFFF00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+mj-lt"/>
              </a:rPr>
              <a:t>định</a:t>
            </a:r>
            <a:endParaRPr lang="en-US" sz="2000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457200" y="5722027"/>
            <a:ext cx="1156447" cy="640080"/>
          </a:xfrm>
          <a:prstGeom prst="rect">
            <a:avLst/>
          </a:prstGeom>
          <a:solidFill>
            <a:srgbClr val="316E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</a:t>
            </a:r>
          </a:p>
        </p:txBody>
      </p:sp>
      <p:sp>
        <p:nvSpPr>
          <p:cNvPr id="102" name="Parallelogram 101"/>
          <p:cNvSpPr/>
          <p:nvPr/>
        </p:nvSpPr>
        <p:spPr>
          <a:xfrm rot="16200000">
            <a:off x="1556063" y="5772586"/>
            <a:ext cx="987552" cy="872380"/>
          </a:xfrm>
          <a:prstGeom prst="parallelogram">
            <a:avLst>
              <a:gd name="adj" fmla="val 39609"/>
            </a:avLst>
          </a:prstGeom>
          <a:solidFill>
            <a:srgbClr val="214C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Rectangle 103"/>
          <p:cNvSpPr/>
          <p:nvPr/>
        </p:nvSpPr>
        <p:spPr>
          <a:xfrm>
            <a:off x="471714" y="2065236"/>
            <a:ext cx="1156447" cy="640080"/>
          </a:xfrm>
          <a:prstGeom prst="rect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2</a:t>
            </a:r>
          </a:p>
        </p:txBody>
      </p:sp>
      <p:sp>
        <p:nvSpPr>
          <p:cNvPr id="105" name="Pentagon 104"/>
          <p:cNvSpPr/>
          <p:nvPr/>
        </p:nvSpPr>
        <p:spPr>
          <a:xfrm>
            <a:off x="2497628" y="2401897"/>
            <a:ext cx="6327058" cy="640080"/>
          </a:xfrm>
          <a:prstGeom prst="homePlate">
            <a:avLst>
              <a:gd name="adj" fmla="val 41466"/>
            </a:avLst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rtlCol="0" anchor="ctr"/>
          <a:lstStyle/>
          <a:p>
            <a:pPr algn="just"/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Vận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dụng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bộ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tiêu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chuẩn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nghề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nghiệp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của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smtClean="0">
                <a:solidFill>
                  <a:schemeClr val="accent4">
                    <a:lumMod val="10000"/>
                  </a:schemeClr>
                </a:solidFill>
                <a:latin typeface="+mj-lt"/>
              </a:rPr>
              <a:t>GV</a:t>
            </a:r>
            <a:endParaRPr lang="en-US" sz="2000" dirty="0">
              <a:solidFill>
                <a:schemeClr val="accent4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106" name="Parallelogram 105"/>
          <p:cNvSpPr/>
          <p:nvPr/>
        </p:nvSpPr>
        <p:spPr>
          <a:xfrm rot="16200000">
            <a:off x="1570577" y="2114987"/>
            <a:ext cx="987552" cy="872380"/>
          </a:xfrm>
          <a:prstGeom prst="parallelogram">
            <a:avLst>
              <a:gd name="adj" fmla="val 39609"/>
            </a:avLst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890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4" grpId="0" animBg="1"/>
      <p:bldP spid="85" grpId="0" animBg="1"/>
      <p:bldP spid="86" grpId="0" animBg="1"/>
      <p:bldP spid="87" grpId="0" animBg="1"/>
      <p:bldP spid="89" grpId="0" animBg="1"/>
      <p:bldP spid="90" grpId="0" animBg="1"/>
      <p:bldP spid="91" grpId="0" animBg="1"/>
      <p:bldP spid="93" grpId="0" animBg="1"/>
      <p:bldP spid="94" grpId="0" animBg="1"/>
      <p:bldP spid="95" grpId="0" animBg="1"/>
      <p:bldP spid="97" grpId="0" animBg="1"/>
      <p:bldP spid="98" grpId="0" animBg="1"/>
      <p:bldP spid="99" grpId="0" animBg="1"/>
      <p:bldP spid="101" grpId="0" animBg="1"/>
      <p:bldP spid="102" grpId="0" animBg="1"/>
      <p:bldP spid="104" grpId="0" animBg="1"/>
      <p:bldP spid="105" grpId="0" animBg="1"/>
      <p:bldP spid="10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54"/>
          <p:cNvSpPr>
            <a:spLocks noChangeArrowheads="1"/>
          </p:cNvSpPr>
          <p:nvPr/>
        </p:nvSpPr>
        <p:spPr bwMode="ltGray">
          <a:xfrm rot="5400000">
            <a:off x="-1656216" y="1438502"/>
            <a:ext cx="4824413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tint val="45490"/>
                  <a:invGamma/>
                </a:schemeClr>
              </a:gs>
            </a:gsLst>
            <a:lin ang="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" name="AutoShape 55"/>
          <p:cNvSpPr>
            <a:spLocks noChangeArrowheads="1"/>
          </p:cNvSpPr>
          <p:nvPr/>
        </p:nvSpPr>
        <p:spPr bwMode="ltGray">
          <a:xfrm rot="5400000" flipH="1">
            <a:off x="-1208540" y="1873476"/>
            <a:ext cx="4032250" cy="3930651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gradFill rotWithShape="0">
            <a:gsLst>
              <a:gs pos="0">
                <a:schemeClr val="tx1"/>
              </a:gs>
              <a:gs pos="100000">
                <a:srgbClr val="FFFF99"/>
              </a:gs>
              <a:gs pos="100000">
                <a:srgbClr val="FF9933">
                  <a:alpha val="0"/>
                </a:srgbClr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AutoShape 53"/>
          <p:cNvSpPr>
            <a:spLocks noChangeArrowheads="1"/>
          </p:cNvSpPr>
          <p:nvPr/>
        </p:nvSpPr>
        <p:spPr bwMode="gray">
          <a:xfrm>
            <a:off x="2660650" y="5194073"/>
            <a:ext cx="4349750" cy="5080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gamma/>
                  <a:tint val="0"/>
                  <a:invGamma/>
                </a:schemeClr>
              </a:gs>
              <a:gs pos="100000">
                <a:srgbClr val="FFFF00"/>
              </a:gs>
            </a:gsLst>
            <a:lin ang="0" scaled="1"/>
          </a:gradFill>
          <a:ln w="28575" algn="ctr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l"/>
            <a:r>
              <a:rPr lang="en-US" sz="2200" b="1" dirty="0" err="1">
                <a:solidFill>
                  <a:srgbClr val="00B050"/>
                </a:solidFill>
              </a:rPr>
              <a:t>Phương</a:t>
            </a:r>
            <a:r>
              <a:rPr lang="en-US" sz="2200" b="1" dirty="0">
                <a:solidFill>
                  <a:srgbClr val="00B050"/>
                </a:solidFill>
              </a:rPr>
              <a:t> </a:t>
            </a:r>
            <a:r>
              <a:rPr lang="en-US" sz="2200" b="1" dirty="0" err="1">
                <a:solidFill>
                  <a:srgbClr val="00B050"/>
                </a:solidFill>
              </a:rPr>
              <a:t>pháp</a:t>
            </a:r>
            <a:r>
              <a:rPr lang="en-US" sz="2200" b="1" dirty="0">
                <a:solidFill>
                  <a:srgbClr val="00B050"/>
                </a:solidFill>
              </a:rPr>
              <a:t> </a:t>
            </a:r>
            <a:r>
              <a:rPr lang="en-US" sz="2200" b="1" dirty="0" err="1">
                <a:solidFill>
                  <a:srgbClr val="00B050"/>
                </a:solidFill>
              </a:rPr>
              <a:t>đóng</a:t>
            </a:r>
            <a:r>
              <a:rPr lang="en-US" sz="2200" b="1" dirty="0">
                <a:solidFill>
                  <a:srgbClr val="00B050"/>
                </a:solidFill>
              </a:rPr>
              <a:t> </a:t>
            </a:r>
            <a:r>
              <a:rPr lang="en-US" sz="2200" b="1" dirty="0" err="1">
                <a:solidFill>
                  <a:srgbClr val="00B050"/>
                </a:solidFill>
              </a:rPr>
              <a:t>vai</a:t>
            </a:r>
            <a:endParaRPr lang="en-US" altLang="en-US" sz="2200" b="1" dirty="0">
              <a:solidFill>
                <a:srgbClr val="00B050"/>
              </a:solidFill>
            </a:endParaRPr>
          </a:p>
        </p:txBody>
      </p:sp>
      <p:sp>
        <p:nvSpPr>
          <p:cNvPr id="8" name="AutoShape 78"/>
          <p:cNvSpPr>
            <a:spLocks noChangeArrowheads="1"/>
          </p:cNvSpPr>
          <p:nvPr/>
        </p:nvSpPr>
        <p:spPr bwMode="gray">
          <a:xfrm>
            <a:off x="3123292" y="4399415"/>
            <a:ext cx="4420508" cy="5080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gamma/>
                  <a:tint val="0"/>
                  <a:invGamma/>
                </a:schemeClr>
              </a:gs>
              <a:gs pos="100000">
                <a:srgbClr val="FF66FF"/>
              </a:gs>
            </a:gsLst>
            <a:lin ang="0" scaled="1"/>
          </a:gradFill>
          <a:ln w="28575" algn="ctr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l"/>
            <a:r>
              <a:rPr lang="en-US" sz="2200" b="1" dirty="0" err="1">
                <a:solidFill>
                  <a:srgbClr val="0000CC"/>
                </a:solidFill>
              </a:rPr>
              <a:t>Phương</a:t>
            </a:r>
            <a:r>
              <a:rPr lang="en-US" sz="2200" b="1" dirty="0">
                <a:solidFill>
                  <a:srgbClr val="0000CC"/>
                </a:solidFill>
              </a:rPr>
              <a:t> </a:t>
            </a:r>
            <a:r>
              <a:rPr lang="en-US" sz="2200" b="1" dirty="0" err="1">
                <a:solidFill>
                  <a:srgbClr val="0000CC"/>
                </a:solidFill>
              </a:rPr>
              <a:t>pháp</a:t>
            </a:r>
            <a:r>
              <a:rPr lang="en-US" sz="2200" b="1" dirty="0">
                <a:solidFill>
                  <a:srgbClr val="0000CC"/>
                </a:solidFill>
              </a:rPr>
              <a:t> </a:t>
            </a:r>
            <a:r>
              <a:rPr lang="en-US" sz="2200" b="1" dirty="0" err="1">
                <a:solidFill>
                  <a:srgbClr val="0000CC"/>
                </a:solidFill>
              </a:rPr>
              <a:t>hoạt</a:t>
            </a:r>
            <a:r>
              <a:rPr lang="en-US" sz="2200" b="1" dirty="0">
                <a:solidFill>
                  <a:srgbClr val="0000CC"/>
                </a:solidFill>
              </a:rPr>
              <a:t> </a:t>
            </a:r>
            <a:r>
              <a:rPr lang="en-US" sz="2200" b="1" dirty="0" err="1">
                <a:solidFill>
                  <a:srgbClr val="0000CC"/>
                </a:solidFill>
              </a:rPr>
              <a:t>động</a:t>
            </a:r>
            <a:r>
              <a:rPr lang="en-US" sz="2200" b="1" dirty="0">
                <a:solidFill>
                  <a:srgbClr val="0000CC"/>
                </a:solidFill>
              </a:rPr>
              <a:t> </a:t>
            </a:r>
            <a:r>
              <a:rPr lang="en-US" sz="2200" b="1" dirty="0" err="1">
                <a:solidFill>
                  <a:srgbClr val="0000CC"/>
                </a:solidFill>
              </a:rPr>
              <a:t>nhóm</a:t>
            </a:r>
            <a:endParaRPr lang="en-US" altLang="en-US" sz="2200" b="1" dirty="0">
              <a:solidFill>
                <a:srgbClr val="0000CC"/>
              </a:solidFill>
            </a:endParaRPr>
          </a:p>
        </p:txBody>
      </p:sp>
      <p:sp>
        <p:nvSpPr>
          <p:cNvPr id="9" name="AutoShape 81"/>
          <p:cNvSpPr>
            <a:spLocks noChangeArrowheads="1"/>
          </p:cNvSpPr>
          <p:nvPr/>
        </p:nvSpPr>
        <p:spPr bwMode="gray">
          <a:xfrm>
            <a:off x="3138714" y="2788331"/>
            <a:ext cx="5090886" cy="5080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gamma/>
                  <a:tint val="0"/>
                  <a:invGamma/>
                </a:schemeClr>
              </a:gs>
              <a:gs pos="100000">
                <a:schemeClr val="bg2">
                  <a:lumMod val="40000"/>
                  <a:lumOff val="60000"/>
                </a:schemeClr>
              </a:gs>
            </a:gsLst>
            <a:lin ang="0" scaled="1"/>
          </a:gradFill>
          <a:ln w="28575" algn="ctr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l"/>
            <a:r>
              <a:rPr lang="en-US" sz="2200" b="1" dirty="0" smtClean="0">
                <a:solidFill>
                  <a:srgbClr val="002060"/>
                </a:solidFill>
              </a:rPr>
              <a:t>PP </a:t>
            </a:r>
            <a:r>
              <a:rPr lang="en-US" sz="2200" b="1" dirty="0" err="1">
                <a:solidFill>
                  <a:srgbClr val="002060"/>
                </a:solidFill>
              </a:rPr>
              <a:t>Suy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nghĩ</a:t>
            </a:r>
            <a:r>
              <a:rPr lang="en-US" sz="2200" b="1" dirty="0">
                <a:solidFill>
                  <a:srgbClr val="002060"/>
                </a:solidFill>
              </a:rPr>
              <a:t> - </a:t>
            </a:r>
            <a:r>
              <a:rPr lang="en-US" sz="2200" b="1" dirty="0" err="1">
                <a:solidFill>
                  <a:srgbClr val="002060"/>
                </a:solidFill>
              </a:rPr>
              <a:t>Từng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cặp</a:t>
            </a:r>
            <a:r>
              <a:rPr lang="en-US" sz="2200" b="1" dirty="0">
                <a:solidFill>
                  <a:srgbClr val="002060"/>
                </a:solidFill>
              </a:rPr>
              <a:t> - Chia </a:t>
            </a:r>
            <a:r>
              <a:rPr lang="en-US" sz="2200" b="1" dirty="0" err="1">
                <a:solidFill>
                  <a:srgbClr val="002060"/>
                </a:solidFill>
              </a:rPr>
              <a:t>sẻ</a:t>
            </a:r>
            <a:endParaRPr lang="en-US" altLang="en-US" sz="2200" b="1" dirty="0">
              <a:solidFill>
                <a:srgbClr val="002060"/>
              </a:solidFill>
            </a:endParaRPr>
          </a:p>
        </p:txBody>
      </p:sp>
      <p:sp>
        <p:nvSpPr>
          <p:cNvPr id="10" name="AutoShape 84"/>
          <p:cNvSpPr>
            <a:spLocks noChangeArrowheads="1"/>
          </p:cNvSpPr>
          <p:nvPr/>
        </p:nvSpPr>
        <p:spPr bwMode="gray">
          <a:xfrm>
            <a:off x="2667000" y="1971901"/>
            <a:ext cx="4876800" cy="5080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gamma/>
                  <a:tint val="0"/>
                  <a:invGamma/>
                </a:schemeClr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0" scaled="1"/>
          </a:gradFill>
          <a:ln w="28575" algn="ctr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l"/>
            <a:r>
              <a:rPr lang="en-US" sz="2200" b="1" dirty="0" err="1">
                <a:solidFill>
                  <a:srgbClr val="0000CC"/>
                </a:solidFill>
              </a:rPr>
              <a:t>Phương</a:t>
            </a:r>
            <a:r>
              <a:rPr lang="en-US" sz="2200" b="1" dirty="0">
                <a:solidFill>
                  <a:srgbClr val="0000CC"/>
                </a:solidFill>
              </a:rPr>
              <a:t> </a:t>
            </a:r>
            <a:r>
              <a:rPr lang="en-US" sz="2200" b="1" dirty="0" err="1">
                <a:solidFill>
                  <a:srgbClr val="0000CC"/>
                </a:solidFill>
              </a:rPr>
              <a:t>pháp</a:t>
            </a:r>
            <a:r>
              <a:rPr lang="en-US" sz="2200" b="1" dirty="0">
                <a:solidFill>
                  <a:srgbClr val="0000CC"/>
                </a:solidFill>
              </a:rPr>
              <a:t> </a:t>
            </a:r>
            <a:r>
              <a:rPr lang="en-US" sz="2200" b="1" dirty="0" err="1">
                <a:solidFill>
                  <a:srgbClr val="0000CC"/>
                </a:solidFill>
              </a:rPr>
              <a:t>động</a:t>
            </a:r>
            <a:r>
              <a:rPr lang="en-US" sz="2200" b="1" dirty="0">
                <a:solidFill>
                  <a:srgbClr val="0000CC"/>
                </a:solidFill>
              </a:rPr>
              <a:t> </a:t>
            </a:r>
            <a:r>
              <a:rPr lang="en-US" sz="2200" b="1" dirty="0" err="1">
                <a:solidFill>
                  <a:srgbClr val="0000CC"/>
                </a:solidFill>
              </a:rPr>
              <a:t>não</a:t>
            </a:r>
            <a:endParaRPr lang="en-US" altLang="en-US" sz="2200" b="1" dirty="0">
              <a:solidFill>
                <a:srgbClr val="0000CC"/>
              </a:solidFill>
            </a:endParaRPr>
          </a:p>
        </p:txBody>
      </p:sp>
      <p:sp>
        <p:nvSpPr>
          <p:cNvPr id="11" name="AutoShape 87"/>
          <p:cNvSpPr>
            <a:spLocks noChangeArrowheads="1"/>
          </p:cNvSpPr>
          <p:nvPr/>
        </p:nvSpPr>
        <p:spPr bwMode="gray">
          <a:xfrm>
            <a:off x="1750786" y="1193798"/>
            <a:ext cx="5259614" cy="5080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gamma/>
                  <a:tint val="0"/>
                  <a:invGamma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0" scaled="1"/>
          </a:gradFill>
          <a:ln w="28575" algn="ctr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l"/>
            <a:r>
              <a:rPr lang="en-US" sz="2200" b="1" dirty="0" err="1">
                <a:solidFill>
                  <a:schemeClr val="accent4">
                    <a:lumMod val="10000"/>
                  </a:schemeClr>
                </a:solidFill>
              </a:rPr>
              <a:t>Phương</a:t>
            </a:r>
            <a:r>
              <a:rPr lang="en-US" sz="22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accent4">
                    <a:lumMod val="10000"/>
                  </a:schemeClr>
                </a:solidFill>
              </a:rPr>
              <a:t>pháp</a:t>
            </a:r>
            <a:r>
              <a:rPr lang="en-US" sz="22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accent4">
                    <a:lumMod val="10000"/>
                  </a:schemeClr>
                </a:solidFill>
              </a:rPr>
              <a:t>dạy</a:t>
            </a:r>
            <a:r>
              <a:rPr lang="en-US" sz="22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accent4">
                    <a:lumMod val="10000"/>
                  </a:schemeClr>
                </a:solidFill>
              </a:rPr>
              <a:t>học</a:t>
            </a:r>
            <a:r>
              <a:rPr lang="en-US" sz="22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accent4">
                    <a:lumMod val="10000"/>
                  </a:schemeClr>
                </a:solidFill>
              </a:rPr>
              <a:t>chủ</a:t>
            </a:r>
            <a:r>
              <a:rPr lang="en-US" sz="22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accent4">
                    <a:lumMod val="10000"/>
                  </a:schemeClr>
                </a:solidFill>
              </a:rPr>
              <a:t>động</a:t>
            </a:r>
            <a:r>
              <a:rPr lang="en-US" sz="22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endParaRPr lang="en-US" altLang="en-US" sz="2200" b="1" dirty="0">
              <a:solidFill>
                <a:schemeClr val="accent4">
                  <a:lumMod val="10000"/>
                </a:schemeClr>
              </a:solidFill>
            </a:endParaRPr>
          </a:p>
        </p:txBody>
      </p:sp>
      <p:grpSp>
        <p:nvGrpSpPr>
          <p:cNvPr id="12" name="Group 88"/>
          <p:cNvGrpSpPr>
            <a:grpSpLocks/>
          </p:cNvGrpSpPr>
          <p:nvPr/>
        </p:nvGrpSpPr>
        <p:grpSpPr bwMode="auto">
          <a:xfrm>
            <a:off x="1433286" y="1282698"/>
            <a:ext cx="381000" cy="381000"/>
            <a:chOff x="2078" y="1680"/>
            <a:chExt cx="1615" cy="1615"/>
          </a:xfrm>
        </p:grpSpPr>
        <p:sp>
          <p:nvSpPr>
            <p:cNvPr id="13" name="Oval 89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90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Oval 91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6" name="Oval 92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FFCC00">
                    <a:gamma/>
                    <a:shade val="0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7" name="Oval 93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18" name="Oval 94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FFCC00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19" name="Group 95"/>
          <p:cNvGrpSpPr>
            <a:grpSpLocks/>
          </p:cNvGrpSpPr>
          <p:nvPr/>
        </p:nvGrpSpPr>
        <p:grpSpPr bwMode="auto">
          <a:xfrm>
            <a:off x="2362200" y="2060801"/>
            <a:ext cx="381000" cy="381000"/>
            <a:chOff x="2078" y="1680"/>
            <a:chExt cx="1615" cy="1615"/>
          </a:xfrm>
        </p:grpSpPr>
        <p:sp>
          <p:nvSpPr>
            <p:cNvPr id="20" name="Oval 96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Oval 97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Oval 98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23" name="Oval 99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48BE67">
                    <a:gamma/>
                    <a:shade val="0"/>
                    <a:invGamma/>
                  </a:srgbClr>
                </a:gs>
                <a:gs pos="100000">
                  <a:srgbClr val="48BE67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24" name="Oval 100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25" name="Oval 101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48BE67"/>
                </a:gs>
                <a:gs pos="100000">
                  <a:srgbClr val="48BE67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26" name="Group 102"/>
          <p:cNvGrpSpPr>
            <a:grpSpLocks/>
          </p:cNvGrpSpPr>
          <p:nvPr/>
        </p:nvGrpSpPr>
        <p:grpSpPr bwMode="auto">
          <a:xfrm>
            <a:off x="2833914" y="2864531"/>
            <a:ext cx="381000" cy="381000"/>
            <a:chOff x="2078" y="1680"/>
            <a:chExt cx="1615" cy="1615"/>
          </a:xfrm>
        </p:grpSpPr>
        <p:sp>
          <p:nvSpPr>
            <p:cNvPr id="27" name="Oval 103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" name="Oval 104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" name="Oval 105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0" name="Oval 106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21B3E1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1" name="Oval 107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2" name="Oval 108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21B3E1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33" name="Group 109"/>
          <p:cNvGrpSpPr>
            <a:grpSpLocks/>
          </p:cNvGrpSpPr>
          <p:nvPr/>
        </p:nvGrpSpPr>
        <p:grpSpPr bwMode="auto">
          <a:xfrm>
            <a:off x="2786742" y="4501015"/>
            <a:ext cx="381000" cy="381000"/>
            <a:chOff x="2078" y="1680"/>
            <a:chExt cx="1615" cy="1615"/>
          </a:xfrm>
        </p:grpSpPr>
        <p:sp>
          <p:nvSpPr>
            <p:cNvPr id="34" name="Oval 110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Oval 111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" name="Oval 112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7" name="Oval 11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8D67E1">
                    <a:gamma/>
                    <a:shade val="0"/>
                    <a:invGamma/>
                  </a:srgbClr>
                </a:gs>
                <a:gs pos="100000">
                  <a:srgbClr val="8D67E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38" name="Oval 114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9" name="Oval 11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8D67E1"/>
                </a:gs>
                <a:gs pos="100000">
                  <a:srgbClr val="8D67E1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40" name="Group 116"/>
          <p:cNvGrpSpPr>
            <a:grpSpLocks/>
          </p:cNvGrpSpPr>
          <p:nvPr/>
        </p:nvGrpSpPr>
        <p:grpSpPr bwMode="auto">
          <a:xfrm>
            <a:off x="2362200" y="5243286"/>
            <a:ext cx="355600" cy="381000"/>
            <a:chOff x="2078" y="1680"/>
            <a:chExt cx="1615" cy="1615"/>
          </a:xfrm>
        </p:grpSpPr>
        <p:sp>
          <p:nvSpPr>
            <p:cNvPr id="41" name="Oval 117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Oval 118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" name="Oval 119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44" name="Oval 120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E35E23">
                    <a:gamma/>
                    <a:shade val="0"/>
                    <a:invGamma/>
                  </a:srgbClr>
                </a:gs>
                <a:gs pos="100000">
                  <a:srgbClr val="E35E23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45" name="Oval 121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46" name="Oval 122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E35E23"/>
                </a:gs>
                <a:gs pos="100000">
                  <a:srgbClr val="E35E23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48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  <a:gradFill flip="none" rotWithShape="1">
            <a:gsLst>
              <a:gs pos="0">
                <a:srgbClr val="FFFF00"/>
              </a:gs>
              <a:gs pos="50000">
                <a:schemeClr val="accent1">
                  <a:lumMod val="20000"/>
                  <a:lumOff val="80000"/>
                </a:schemeClr>
              </a:gs>
              <a:gs pos="100000">
                <a:srgbClr val="66FF33"/>
              </a:gs>
            </a:gsLst>
            <a:lin ang="54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6350" lvl="1">
              <a:lnSpc>
                <a:spcPct val="130000"/>
              </a:lnSpc>
            </a:pPr>
            <a:r>
              <a:rPr lang="en-US" sz="2000" b="1" dirty="0">
                <a:solidFill>
                  <a:srgbClr val="FF00FF"/>
                </a:solidFill>
                <a:effectLst/>
                <a:latin typeface="+mj-lt"/>
              </a:rPr>
              <a:t>2. CÁC GIẢI PHÁP NÂNG CAO CHẤT LƯỢNG ĐÀO TẠO </a:t>
            </a:r>
            <a:r>
              <a:rPr lang="en-US" sz="2000" b="1" dirty="0" smtClean="0">
                <a:solidFill>
                  <a:srgbClr val="FF00FF"/>
                </a:solidFill>
                <a:effectLst/>
              </a:rPr>
              <a:t/>
            </a:r>
            <a:br>
              <a:rPr lang="en-US" sz="2000" b="1" dirty="0" smtClean="0">
                <a:solidFill>
                  <a:srgbClr val="FF00FF"/>
                </a:solidFill>
                <a:effectLst/>
              </a:rPr>
            </a:br>
            <a:r>
              <a:rPr lang="en-US" sz="2000" b="1" dirty="0" smtClean="0">
                <a:solidFill>
                  <a:srgbClr val="0000CC"/>
                </a:solidFill>
                <a:effectLst/>
                <a:latin typeface="+mj-lt"/>
              </a:rPr>
              <a:t>2.3</a:t>
            </a:r>
            <a:r>
              <a:rPr lang="en-US" sz="2000" b="1" dirty="0">
                <a:solidFill>
                  <a:srgbClr val="0000CC"/>
                </a:solidFill>
                <a:effectLst/>
                <a:latin typeface="+mj-lt"/>
              </a:rPr>
              <a:t>. KHUYẾN KHÍCH GV ÁP </a:t>
            </a:r>
            <a:r>
              <a:rPr lang="en-US" sz="2000" b="1" dirty="0" smtClean="0">
                <a:solidFill>
                  <a:srgbClr val="0000CC"/>
                </a:solidFill>
                <a:effectLst/>
                <a:latin typeface="+mj-lt"/>
              </a:rPr>
              <a:t>DỤNG CÁC </a:t>
            </a:r>
            <a:r>
              <a:rPr lang="en-US" sz="2000" b="1" dirty="0">
                <a:solidFill>
                  <a:srgbClr val="0000CC"/>
                </a:solidFill>
                <a:effectLst/>
                <a:latin typeface="+mj-lt"/>
              </a:rPr>
              <a:t>PHƯƠNG PHÁP DẠY HỌC </a:t>
            </a:r>
            <a:r>
              <a:rPr lang="en-US" sz="2000" b="1" dirty="0" smtClean="0">
                <a:solidFill>
                  <a:srgbClr val="0000CC"/>
                </a:solidFill>
                <a:effectLst/>
                <a:latin typeface="+mj-lt"/>
              </a:rPr>
              <a:t>MỚI</a:t>
            </a:r>
            <a:endParaRPr lang="en-US" sz="2000" b="1" dirty="0">
              <a:solidFill>
                <a:srgbClr val="0000CC"/>
              </a:solidFill>
              <a:effectLst/>
              <a:latin typeface="+mj-lt"/>
            </a:endParaRPr>
          </a:p>
        </p:txBody>
      </p:sp>
      <p:sp>
        <p:nvSpPr>
          <p:cNvPr id="49" name="AutoShape 81"/>
          <p:cNvSpPr>
            <a:spLocks noChangeArrowheads="1"/>
          </p:cNvSpPr>
          <p:nvPr/>
        </p:nvSpPr>
        <p:spPr bwMode="gray">
          <a:xfrm>
            <a:off x="3243942" y="3593873"/>
            <a:ext cx="5413830" cy="5080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gamma/>
                  <a:tint val="0"/>
                  <a:invGamma/>
                </a:schemeClr>
              </a:gs>
              <a:gs pos="100000">
                <a:srgbClr val="66FF99"/>
              </a:gs>
            </a:gsLst>
            <a:lin ang="0" scaled="1"/>
          </a:gradFill>
          <a:ln w="28575" algn="ctr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l"/>
            <a:r>
              <a:rPr lang="en-US" sz="2200" b="1" dirty="0" err="1">
                <a:solidFill>
                  <a:schemeClr val="accent2">
                    <a:lumMod val="75000"/>
                  </a:schemeClr>
                </a:solidFill>
              </a:rPr>
              <a:t>Phương</a:t>
            </a:r>
            <a:r>
              <a:rPr lang="en-US" sz="22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accent2">
                    <a:lumMod val="75000"/>
                  </a:schemeClr>
                </a:solidFill>
              </a:rPr>
              <a:t>pháp</a:t>
            </a:r>
            <a:r>
              <a:rPr lang="en-US" sz="22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accent2">
                    <a:lumMod val="75000"/>
                  </a:schemeClr>
                </a:solidFill>
              </a:rPr>
              <a:t>học</a:t>
            </a:r>
            <a:r>
              <a:rPr lang="en-US" sz="22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accent2">
                    <a:lumMod val="75000"/>
                  </a:schemeClr>
                </a:solidFill>
              </a:rPr>
              <a:t>dựa</a:t>
            </a:r>
            <a:r>
              <a:rPr lang="en-US" sz="22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accent2">
                    <a:lumMod val="75000"/>
                  </a:schemeClr>
                </a:solidFill>
              </a:rPr>
              <a:t>trên</a:t>
            </a:r>
            <a:r>
              <a:rPr lang="en-US" sz="22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accent2">
                    <a:lumMod val="75000"/>
                  </a:schemeClr>
                </a:solidFill>
              </a:rPr>
              <a:t>vấn</a:t>
            </a:r>
            <a:r>
              <a:rPr lang="en-US" sz="22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accent2">
                    <a:lumMod val="75000"/>
                  </a:schemeClr>
                </a:solidFill>
              </a:rPr>
              <a:t>đề</a:t>
            </a:r>
            <a:endParaRPr lang="en-US" altLang="en-US" sz="2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grpSp>
        <p:nvGrpSpPr>
          <p:cNvPr id="50" name="Group 102"/>
          <p:cNvGrpSpPr>
            <a:grpSpLocks/>
          </p:cNvGrpSpPr>
          <p:nvPr/>
        </p:nvGrpSpPr>
        <p:grpSpPr bwMode="auto">
          <a:xfrm>
            <a:off x="2939142" y="3670073"/>
            <a:ext cx="381000" cy="381000"/>
            <a:chOff x="2078" y="1680"/>
            <a:chExt cx="1615" cy="1615"/>
          </a:xfrm>
        </p:grpSpPr>
        <p:sp>
          <p:nvSpPr>
            <p:cNvPr id="51" name="Oval 103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2" name="Oval 104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" name="Oval 105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54" name="Oval 106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21B3E1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55" name="Oval 107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56" name="Oval 108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58" name="AutoShape 84"/>
          <p:cNvSpPr>
            <a:spLocks noChangeArrowheads="1"/>
          </p:cNvSpPr>
          <p:nvPr/>
        </p:nvSpPr>
        <p:spPr bwMode="gray">
          <a:xfrm>
            <a:off x="1596576" y="5969000"/>
            <a:ext cx="5185224" cy="5080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gamma/>
                  <a:tint val="0"/>
                  <a:invGamma/>
                </a:schemeClr>
              </a:gs>
              <a:gs pos="100000">
                <a:srgbClr val="00FFFF"/>
              </a:gs>
            </a:gsLst>
            <a:lin ang="0" scaled="1"/>
          </a:gradFill>
          <a:ln w="28575" algn="ctr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l"/>
            <a:r>
              <a:rPr lang="en-US" sz="2200" b="1" dirty="0" err="1">
                <a:solidFill>
                  <a:schemeClr val="accent5">
                    <a:lumMod val="10000"/>
                  </a:schemeClr>
                </a:solidFill>
              </a:rPr>
              <a:t>Sử</a:t>
            </a:r>
            <a:r>
              <a:rPr lang="en-US" sz="2200" b="1" dirty="0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accent5">
                    <a:lumMod val="10000"/>
                  </a:schemeClr>
                </a:solidFill>
              </a:rPr>
              <a:t>dụng</a:t>
            </a:r>
            <a:r>
              <a:rPr lang="en-US" sz="2200" b="1" dirty="0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accent5">
                    <a:lumMod val="10000"/>
                  </a:schemeClr>
                </a:solidFill>
              </a:rPr>
              <a:t>hiệu</a:t>
            </a:r>
            <a:r>
              <a:rPr lang="en-US" sz="2200" b="1" dirty="0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accent5">
                    <a:lumMod val="10000"/>
                  </a:schemeClr>
                </a:solidFill>
              </a:rPr>
              <a:t>quả</a:t>
            </a:r>
            <a:r>
              <a:rPr lang="en-US" sz="2200" b="1" dirty="0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accent5">
                    <a:lumMod val="10000"/>
                  </a:schemeClr>
                </a:solidFill>
              </a:rPr>
              <a:t>các</a:t>
            </a:r>
            <a:r>
              <a:rPr lang="en-US" sz="2200" b="1" dirty="0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en-US" sz="2200" b="1" dirty="0" smtClean="0">
                <a:solidFill>
                  <a:schemeClr val="accent5">
                    <a:lumMod val="10000"/>
                  </a:schemeClr>
                </a:solidFill>
              </a:rPr>
              <a:t>PTDH </a:t>
            </a:r>
            <a:r>
              <a:rPr lang="en-US" sz="2200" b="1" dirty="0" err="1" smtClean="0">
                <a:solidFill>
                  <a:schemeClr val="accent5">
                    <a:lumMod val="10000"/>
                  </a:schemeClr>
                </a:solidFill>
              </a:rPr>
              <a:t>hiện</a:t>
            </a:r>
            <a:r>
              <a:rPr lang="en-US" sz="2200" b="1" dirty="0" smtClean="0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en-US" sz="2200" b="1" dirty="0" err="1" smtClean="0">
                <a:solidFill>
                  <a:schemeClr val="accent5">
                    <a:lumMod val="10000"/>
                  </a:schemeClr>
                </a:solidFill>
              </a:rPr>
              <a:t>đại</a:t>
            </a:r>
            <a:endParaRPr lang="en-US" altLang="en-US" sz="2200" b="1" dirty="0">
              <a:solidFill>
                <a:schemeClr val="accent5">
                  <a:lumMod val="10000"/>
                </a:schemeClr>
              </a:solidFill>
            </a:endParaRPr>
          </a:p>
        </p:txBody>
      </p:sp>
      <p:grpSp>
        <p:nvGrpSpPr>
          <p:cNvPr id="59" name="Group 95"/>
          <p:cNvGrpSpPr>
            <a:grpSpLocks/>
          </p:cNvGrpSpPr>
          <p:nvPr/>
        </p:nvGrpSpPr>
        <p:grpSpPr bwMode="auto">
          <a:xfrm>
            <a:off x="1291776" y="6057900"/>
            <a:ext cx="381000" cy="381000"/>
            <a:chOff x="2078" y="1680"/>
            <a:chExt cx="1615" cy="1615"/>
          </a:xfrm>
        </p:grpSpPr>
        <p:sp>
          <p:nvSpPr>
            <p:cNvPr id="60" name="Oval 96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" name="Oval 97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" name="Oval 98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63" name="Oval 99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48BE67">
                    <a:gamma/>
                    <a:shade val="0"/>
                    <a:invGamma/>
                  </a:srgbClr>
                </a:gs>
                <a:gs pos="100000">
                  <a:srgbClr val="48BE67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64" name="Oval 100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65" name="Oval 101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48BE67"/>
                </a:gs>
                <a:gs pos="100000">
                  <a:srgbClr val="48BE67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050" y="3087914"/>
            <a:ext cx="1807242" cy="1392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6" name="Group 65"/>
          <p:cNvGrpSpPr>
            <a:grpSpLocks/>
          </p:cNvGrpSpPr>
          <p:nvPr/>
        </p:nvGrpSpPr>
        <p:grpSpPr bwMode="auto">
          <a:xfrm>
            <a:off x="23679" y="1282698"/>
            <a:ext cx="814520" cy="5095333"/>
            <a:chOff x="2416" y="1296"/>
            <a:chExt cx="1088" cy="2496"/>
          </a:xfrm>
        </p:grpSpPr>
        <p:sp>
          <p:nvSpPr>
            <p:cNvPr id="67" name="AutoShape 9"/>
            <p:cNvSpPr>
              <a:spLocks noChangeArrowheads="1"/>
            </p:cNvSpPr>
            <p:nvPr/>
          </p:nvSpPr>
          <p:spPr bwMode="gray">
            <a:xfrm>
              <a:off x="2464" y="2304"/>
              <a:ext cx="1008" cy="1488"/>
            </a:xfrm>
            <a:prstGeom prst="roundRect">
              <a:avLst>
                <a:gd name="adj" fmla="val 7935"/>
              </a:avLst>
            </a:prstGeom>
            <a:gradFill rotWithShape="1">
              <a:gsLst>
                <a:gs pos="0">
                  <a:srgbClr val="99CC00">
                    <a:gamma/>
                    <a:shade val="46275"/>
                    <a:invGamma/>
                  </a:srgbClr>
                </a:gs>
                <a:gs pos="100000">
                  <a:srgbClr val="99CC0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" name="AutoShape 37"/>
            <p:cNvSpPr>
              <a:spLocks noChangeArrowheads="1"/>
            </p:cNvSpPr>
            <p:nvPr/>
          </p:nvSpPr>
          <p:spPr bwMode="gray">
            <a:xfrm>
              <a:off x="2416" y="1296"/>
              <a:ext cx="1088" cy="1248"/>
            </a:xfrm>
            <a:prstGeom prst="roundRect">
              <a:avLst>
                <a:gd name="adj" fmla="val 17509"/>
              </a:avLst>
            </a:prstGeom>
            <a:solidFill>
              <a:srgbClr val="34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9" name="AutoShape 38"/>
            <p:cNvSpPr>
              <a:spLocks noChangeArrowheads="1"/>
            </p:cNvSpPr>
            <p:nvPr/>
          </p:nvSpPr>
          <p:spPr bwMode="gray">
            <a:xfrm>
              <a:off x="2442" y="2202"/>
              <a:ext cx="1040" cy="31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4B034">
                    <a:alpha val="0"/>
                  </a:srgbClr>
                </a:gs>
                <a:gs pos="100000">
                  <a:srgbClr val="34B034">
                    <a:gamma/>
                    <a:tint val="4549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0" name="AutoShape 39"/>
            <p:cNvSpPr>
              <a:spLocks noChangeArrowheads="1"/>
            </p:cNvSpPr>
            <p:nvPr/>
          </p:nvSpPr>
          <p:spPr bwMode="gray">
            <a:xfrm>
              <a:off x="2442" y="1311"/>
              <a:ext cx="1040" cy="30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4B034">
                    <a:gamma/>
                    <a:tint val="15294"/>
                    <a:invGamma/>
                  </a:srgbClr>
                </a:gs>
                <a:gs pos="100000">
                  <a:srgbClr val="34B034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" name="AutoShape 48"/>
            <p:cNvSpPr>
              <a:spLocks noChangeArrowheads="1"/>
            </p:cNvSpPr>
            <p:nvPr/>
          </p:nvSpPr>
          <p:spPr bwMode="gray">
            <a:xfrm flipV="1">
              <a:off x="2544" y="3600"/>
              <a:ext cx="864" cy="144"/>
            </a:xfrm>
            <a:prstGeom prst="roundRect">
              <a:avLst>
                <a:gd name="adj" fmla="val 50000"/>
              </a:avLst>
            </a:prstGeom>
            <a:gradFill rotWithShape="0">
              <a:gsLst>
                <a:gs pos="0">
                  <a:srgbClr val="99CC00">
                    <a:gamma/>
                    <a:tint val="33333"/>
                    <a:invGamma/>
                  </a:srgbClr>
                </a:gs>
                <a:gs pos="100000">
                  <a:srgbClr val="99CC0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85286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48" grpId="0" animBg="1"/>
      <p:bldP spid="49" grpId="0" animBg="1"/>
      <p:bldP spid="5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21"/>
          <p:cNvSpPr/>
          <p:nvPr/>
        </p:nvSpPr>
        <p:spPr>
          <a:xfrm>
            <a:off x="457201" y="1198789"/>
            <a:ext cx="8429398" cy="1635125"/>
          </a:xfrm>
          <a:custGeom>
            <a:avLst/>
            <a:gdLst>
              <a:gd name="connsiteX0" fmla="*/ 0 w 5074920"/>
              <a:gd name="connsiteY0" fmla="*/ 30480 h 1645920"/>
              <a:gd name="connsiteX1" fmla="*/ 0 w 5074920"/>
              <a:gd name="connsiteY1" fmla="*/ 1645920 h 1645920"/>
              <a:gd name="connsiteX2" fmla="*/ 4663440 w 5074920"/>
              <a:gd name="connsiteY2" fmla="*/ 1645920 h 1645920"/>
              <a:gd name="connsiteX3" fmla="*/ 5074920 w 5074920"/>
              <a:gd name="connsiteY3" fmla="*/ 1554480 h 1645920"/>
              <a:gd name="connsiteX4" fmla="*/ 5074920 w 5074920"/>
              <a:gd name="connsiteY4" fmla="*/ 0 h 1645920"/>
              <a:gd name="connsiteX5" fmla="*/ 0 w 5074920"/>
              <a:gd name="connsiteY5" fmla="*/ 30480 h 1645920"/>
              <a:gd name="connsiteX0" fmla="*/ 0 w 5079682"/>
              <a:gd name="connsiteY0" fmla="*/ 6668 h 1622108"/>
              <a:gd name="connsiteX1" fmla="*/ 0 w 5079682"/>
              <a:gd name="connsiteY1" fmla="*/ 1622108 h 1622108"/>
              <a:gd name="connsiteX2" fmla="*/ 4663440 w 5079682"/>
              <a:gd name="connsiteY2" fmla="*/ 1622108 h 1622108"/>
              <a:gd name="connsiteX3" fmla="*/ 5074920 w 5079682"/>
              <a:gd name="connsiteY3" fmla="*/ 1530668 h 1622108"/>
              <a:gd name="connsiteX4" fmla="*/ 5079682 w 5079682"/>
              <a:gd name="connsiteY4" fmla="*/ 0 h 1622108"/>
              <a:gd name="connsiteX5" fmla="*/ 0 w 5079682"/>
              <a:gd name="connsiteY5" fmla="*/ 6668 h 1622108"/>
              <a:gd name="connsiteX0" fmla="*/ 0 w 5075131"/>
              <a:gd name="connsiteY0" fmla="*/ 20955 h 1636395"/>
              <a:gd name="connsiteX1" fmla="*/ 0 w 5075131"/>
              <a:gd name="connsiteY1" fmla="*/ 1636395 h 1636395"/>
              <a:gd name="connsiteX2" fmla="*/ 4663440 w 5075131"/>
              <a:gd name="connsiteY2" fmla="*/ 1636395 h 1636395"/>
              <a:gd name="connsiteX3" fmla="*/ 5074920 w 5075131"/>
              <a:gd name="connsiteY3" fmla="*/ 1544955 h 1636395"/>
              <a:gd name="connsiteX4" fmla="*/ 5070157 w 5075131"/>
              <a:gd name="connsiteY4" fmla="*/ 0 h 1636395"/>
              <a:gd name="connsiteX5" fmla="*/ 0 w 5075131"/>
              <a:gd name="connsiteY5" fmla="*/ 20955 h 1636395"/>
              <a:gd name="connsiteX0" fmla="*/ 0 w 5075022"/>
              <a:gd name="connsiteY0" fmla="*/ 6667 h 1622107"/>
              <a:gd name="connsiteX1" fmla="*/ 0 w 5075022"/>
              <a:gd name="connsiteY1" fmla="*/ 1622107 h 1622107"/>
              <a:gd name="connsiteX2" fmla="*/ 4663440 w 5075022"/>
              <a:gd name="connsiteY2" fmla="*/ 1622107 h 1622107"/>
              <a:gd name="connsiteX3" fmla="*/ 5074920 w 5075022"/>
              <a:gd name="connsiteY3" fmla="*/ 1530667 h 1622107"/>
              <a:gd name="connsiteX4" fmla="*/ 5060632 w 5075022"/>
              <a:gd name="connsiteY4" fmla="*/ 0 h 1622107"/>
              <a:gd name="connsiteX5" fmla="*/ 0 w 5075022"/>
              <a:gd name="connsiteY5" fmla="*/ 6667 h 1622107"/>
              <a:gd name="connsiteX0" fmla="*/ 0 w 5075001"/>
              <a:gd name="connsiteY0" fmla="*/ 20955 h 1636395"/>
              <a:gd name="connsiteX1" fmla="*/ 0 w 5075001"/>
              <a:gd name="connsiteY1" fmla="*/ 1636395 h 1636395"/>
              <a:gd name="connsiteX2" fmla="*/ 4663440 w 5075001"/>
              <a:gd name="connsiteY2" fmla="*/ 1636395 h 1636395"/>
              <a:gd name="connsiteX3" fmla="*/ 5074920 w 5075001"/>
              <a:gd name="connsiteY3" fmla="*/ 1544955 h 1636395"/>
              <a:gd name="connsiteX4" fmla="*/ 5055870 w 5075001"/>
              <a:gd name="connsiteY4" fmla="*/ 0 h 1636395"/>
              <a:gd name="connsiteX5" fmla="*/ 0 w 5075001"/>
              <a:gd name="connsiteY5" fmla="*/ 20955 h 1636395"/>
              <a:gd name="connsiteX0" fmla="*/ 0 w 5075001"/>
              <a:gd name="connsiteY0" fmla="*/ 20955 h 1636395"/>
              <a:gd name="connsiteX1" fmla="*/ 0 w 5075001"/>
              <a:gd name="connsiteY1" fmla="*/ 1636395 h 1636395"/>
              <a:gd name="connsiteX2" fmla="*/ 4663440 w 5075001"/>
              <a:gd name="connsiteY2" fmla="*/ 1636395 h 1636395"/>
              <a:gd name="connsiteX3" fmla="*/ 5074920 w 5075001"/>
              <a:gd name="connsiteY3" fmla="*/ 1544955 h 1636395"/>
              <a:gd name="connsiteX4" fmla="*/ 5055870 w 5075001"/>
              <a:gd name="connsiteY4" fmla="*/ 0 h 1636395"/>
              <a:gd name="connsiteX5" fmla="*/ 0 w 5075001"/>
              <a:gd name="connsiteY5" fmla="*/ 20955 h 1636395"/>
              <a:gd name="connsiteX0" fmla="*/ 0 w 5075001"/>
              <a:gd name="connsiteY0" fmla="*/ 20955 h 1636395"/>
              <a:gd name="connsiteX1" fmla="*/ 0 w 5075001"/>
              <a:gd name="connsiteY1" fmla="*/ 1636395 h 1636395"/>
              <a:gd name="connsiteX2" fmla="*/ 4663440 w 5075001"/>
              <a:gd name="connsiteY2" fmla="*/ 1636395 h 1636395"/>
              <a:gd name="connsiteX3" fmla="*/ 5074920 w 5075001"/>
              <a:gd name="connsiteY3" fmla="*/ 1544955 h 1636395"/>
              <a:gd name="connsiteX4" fmla="*/ 5055870 w 5075001"/>
              <a:gd name="connsiteY4" fmla="*/ 0 h 1636395"/>
              <a:gd name="connsiteX5" fmla="*/ 0 w 5075001"/>
              <a:gd name="connsiteY5" fmla="*/ 20955 h 1636395"/>
              <a:gd name="connsiteX0" fmla="*/ 0 w 5094014"/>
              <a:gd name="connsiteY0" fmla="*/ 20955 h 1636395"/>
              <a:gd name="connsiteX1" fmla="*/ 0 w 5094014"/>
              <a:gd name="connsiteY1" fmla="*/ 1636395 h 1636395"/>
              <a:gd name="connsiteX2" fmla="*/ 4663440 w 5094014"/>
              <a:gd name="connsiteY2" fmla="*/ 1636395 h 1636395"/>
              <a:gd name="connsiteX3" fmla="*/ 5093970 w 5094014"/>
              <a:gd name="connsiteY3" fmla="*/ 1525905 h 1636395"/>
              <a:gd name="connsiteX4" fmla="*/ 5055870 w 5094014"/>
              <a:gd name="connsiteY4" fmla="*/ 0 h 1636395"/>
              <a:gd name="connsiteX5" fmla="*/ 0 w 5094014"/>
              <a:gd name="connsiteY5" fmla="*/ 20955 h 1636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94014" h="1636395">
                <a:moveTo>
                  <a:pt x="0" y="20955"/>
                </a:moveTo>
                <a:lnTo>
                  <a:pt x="0" y="1636395"/>
                </a:lnTo>
                <a:lnTo>
                  <a:pt x="4663440" y="1636395"/>
                </a:lnTo>
                <a:cubicBezTo>
                  <a:pt x="4905375" y="1634490"/>
                  <a:pt x="5047298" y="1575435"/>
                  <a:pt x="5093970" y="1525905"/>
                </a:cubicBezTo>
                <a:cubicBezTo>
                  <a:pt x="5095557" y="1015682"/>
                  <a:pt x="5054283" y="510223"/>
                  <a:pt x="5055870" y="0"/>
                </a:cubicBezTo>
                <a:lnTo>
                  <a:pt x="0" y="20955"/>
                </a:lnTo>
                <a:close/>
              </a:path>
            </a:pathLst>
          </a:custGeom>
          <a:gradFill flip="none" rotWithShape="1">
            <a:gsLst>
              <a:gs pos="0">
                <a:schemeClr val="accent5">
                  <a:lumMod val="50000"/>
                </a:schemeClr>
              </a:gs>
              <a:gs pos="22000">
                <a:schemeClr val="accent5">
                  <a:lumMod val="75000"/>
                </a:schemeClr>
              </a:gs>
              <a:gs pos="61000">
                <a:schemeClr val="accent5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23" name="Group 6"/>
          <p:cNvGrpSpPr>
            <a:grpSpLocks/>
          </p:cNvGrpSpPr>
          <p:nvPr/>
        </p:nvGrpSpPr>
        <p:grpSpPr bwMode="auto">
          <a:xfrm>
            <a:off x="8300585" y="911451"/>
            <a:ext cx="661987" cy="1814513"/>
            <a:chOff x="4476750" y="1056604"/>
            <a:chExt cx="661988" cy="1815184"/>
          </a:xfrm>
        </p:grpSpPr>
        <p:sp>
          <p:nvSpPr>
            <p:cNvPr id="24" name="Freeform 23"/>
            <p:cNvSpPr/>
            <p:nvPr/>
          </p:nvSpPr>
          <p:spPr>
            <a:xfrm>
              <a:off x="4476750" y="1166183"/>
              <a:ext cx="661988" cy="1705605"/>
            </a:xfrm>
            <a:custGeom>
              <a:avLst/>
              <a:gdLst>
                <a:gd name="connsiteX0" fmla="*/ 604838 w 661988"/>
                <a:gd name="connsiteY0" fmla="*/ 1704975 h 1704975"/>
                <a:gd name="connsiteX1" fmla="*/ 42863 w 661988"/>
                <a:gd name="connsiteY1" fmla="*/ 1514475 h 1704975"/>
                <a:gd name="connsiteX2" fmla="*/ 0 w 661988"/>
                <a:gd name="connsiteY2" fmla="*/ 166687 h 1704975"/>
                <a:gd name="connsiteX3" fmla="*/ 614363 w 661988"/>
                <a:gd name="connsiteY3" fmla="*/ 0 h 1704975"/>
                <a:gd name="connsiteX4" fmla="*/ 661988 w 661988"/>
                <a:gd name="connsiteY4" fmla="*/ 95250 h 1704975"/>
                <a:gd name="connsiteX5" fmla="*/ 604838 w 661988"/>
                <a:gd name="connsiteY5" fmla="*/ 1704975 h 1704975"/>
                <a:gd name="connsiteX0" fmla="*/ 604838 w 661988"/>
                <a:gd name="connsiteY0" fmla="*/ 1704975 h 1704975"/>
                <a:gd name="connsiteX1" fmla="*/ 42863 w 661988"/>
                <a:gd name="connsiteY1" fmla="*/ 1514475 h 1704975"/>
                <a:gd name="connsiteX2" fmla="*/ 0 w 661988"/>
                <a:gd name="connsiteY2" fmla="*/ 166687 h 1704975"/>
                <a:gd name="connsiteX3" fmla="*/ 614363 w 661988"/>
                <a:gd name="connsiteY3" fmla="*/ 0 h 1704975"/>
                <a:gd name="connsiteX4" fmla="*/ 661988 w 661988"/>
                <a:gd name="connsiteY4" fmla="*/ 95250 h 1704975"/>
                <a:gd name="connsiteX5" fmla="*/ 604838 w 661988"/>
                <a:gd name="connsiteY5" fmla="*/ 1704975 h 1704975"/>
                <a:gd name="connsiteX0" fmla="*/ 604838 w 661988"/>
                <a:gd name="connsiteY0" fmla="*/ 1706055 h 1706055"/>
                <a:gd name="connsiteX1" fmla="*/ 42863 w 661988"/>
                <a:gd name="connsiteY1" fmla="*/ 1515555 h 1706055"/>
                <a:gd name="connsiteX2" fmla="*/ 0 w 661988"/>
                <a:gd name="connsiteY2" fmla="*/ 167767 h 1706055"/>
                <a:gd name="connsiteX3" fmla="*/ 614363 w 661988"/>
                <a:gd name="connsiteY3" fmla="*/ 1080 h 1706055"/>
                <a:gd name="connsiteX4" fmla="*/ 661988 w 661988"/>
                <a:gd name="connsiteY4" fmla="*/ 96330 h 1706055"/>
                <a:gd name="connsiteX5" fmla="*/ 604838 w 661988"/>
                <a:gd name="connsiteY5" fmla="*/ 1706055 h 1706055"/>
                <a:gd name="connsiteX0" fmla="*/ 604838 w 661988"/>
                <a:gd name="connsiteY0" fmla="*/ 1706055 h 1706055"/>
                <a:gd name="connsiteX1" fmla="*/ 42863 w 661988"/>
                <a:gd name="connsiteY1" fmla="*/ 1515555 h 1706055"/>
                <a:gd name="connsiteX2" fmla="*/ 0 w 661988"/>
                <a:gd name="connsiteY2" fmla="*/ 167767 h 1706055"/>
                <a:gd name="connsiteX3" fmla="*/ 614363 w 661988"/>
                <a:gd name="connsiteY3" fmla="*/ 1080 h 1706055"/>
                <a:gd name="connsiteX4" fmla="*/ 661988 w 661988"/>
                <a:gd name="connsiteY4" fmla="*/ 96330 h 1706055"/>
                <a:gd name="connsiteX5" fmla="*/ 604838 w 661988"/>
                <a:gd name="connsiteY5" fmla="*/ 1706055 h 1706055"/>
                <a:gd name="connsiteX0" fmla="*/ 604838 w 661988"/>
                <a:gd name="connsiteY0" fmla="*/ 1706055 h 1706055"/>
                <a:gd name="connsiteX1" fmla="*/ 42863 w 661988"/>
                <a:gd name="connsiteY1" fmla="*/ 1515555 h 1706055"/>
                <a:gd name="connsiteX2" fmla="*/ 0 w 661988"/>
                <a:gd name="connsiteY2" fmla="*/ 167767 h 1706055"/>
                <a:gd name="connsiteX3" fmla="*/ 614363 w 661988"/>
                <a:gd name="connsiteY3" fmla="*/ 1080 h 1706055"/>
                <a:gd name="connsiteX4" fmla="*/ 661988 w 661988"/>
                <a:gd name="connsiteY4" fmla="*/ 96330 h 1706055"/>
                <a:gd name="connsiteX5" fmla="*/ 604838 w 661988"/>
                <a:gd name="connsiteY5" fmla="*/ 1706055 h 1706055"/>
                <a:gd name="connsiteX0" fmla="*/ 604838 w 661988"/>
                <a:gd name="connsiteY0" fmla="*/ 1706055 h 1706055"/>
                <a:gd name="connsiteX1" fmla="*/ 42863 w 661988"/>
                <a:gd name="connsiteY1" fmla="*/ 1515555 h 1706055"/>
                <a:gd name="connsiteX2" fmla="*/ 0 w 661988"/>
                <a:gd name="connsiteY2" fmla="*/ 167767 h 1706055"/>
                <a:gd name="connsiteX3" fmla="*/ 614363 w 661988"/>
                <a:gd name="connsiteY3" fmla="*/ 1080 h 1706055"/>
                <a:gd name="connsiteX4" fmla="*/ 661988 w 661988"/>
                <a:gd name="connsiteY4" fmla="*/ 96330 h 1706055"/>
                <a:gd name="connsiteX5" fmla="*/ 604838 w 661988"/>
                <a:gd name="connsiteY5" fmla="*/ 1706055 h 1706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1988" h="1706055">
                  <a:moveTo>
                    <a:pt x="604838" y="1706055"/>
                  </a:moveTo>
                  <a:cubicBezTo>
                    <a:pt x="446088" y="1699705"/>
                    <a:pt x="196850" y="1693355"/>
                    <a:pt x="42863" y="1515555"/>
                  </a:cubicBezTo>
                  <a:lnTo>
                    <a:pt x="0" y="167767"/>
                  </a:lnTo>
                  <a:cubicBezTo>
                    <a:pt x="104776" y="12193"/>
                    <a:pt x="442912" y="-5270"/>
                    <a:pt x="614363" y="1080"/>
                  </a:cubicBezTo>
                  <a:cubicBezTo>
                    <a:pt x="687388" y="4255"/>
                    <a:pt x="646113" y="64580"/>
                    <a:pt x="661988" y="96330"/>
                  </a:cubicBezTo>
                  <a:lnTo>
                    <a:pt x="604838" y="170605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50000"/>
                  </a:schemeClr>
                </a:gs>
                <a:gs pos="50000">
                  <a:schemeClr val="accent5"/>
                </a:gs>
                <a:gs pos="100000">
                  <a:schemeClr val="accent5">
                    <a:lumMod val="50000"/>
                  </a:schemeClr>
                </a:gs>
              </a:gsLst>
              <a:lin ang="10800000" scaled="1"/>
              <a:tileRect/>
            </a:gradFill>
            <a:ln w="3175"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Freeform 24"/>
            <p:cNvSpPr/>
            <p:nvPr/>
          </p:nvSpPr>
          <p:spPr>
            <a:xfrm>
              <a:off x="4648200" y="1056604"/>
              <a:ext cx="400051" cy="166750"/>
            </a:xfrm>
            <a:custGeom>
              <a:avLst/>
              <a:gdLst>
                <a:gd name="connsiteX0" fmla="*/ 0 w 400050"/>
                <a:gd name="connsiteY0" fmla="*/ 176213 h 176213"/>
                <a:gd name="connsiteX1" fmla="*/ 0 w 400050"/>
                <a:gd name="connsiteY1" fmla="*/ 119063 h 176213"/>
                <a:gd name="connsiteX2" fmla="*/ 333375 w 400050"/>
                <a:gd name="connsiteY2" fmla="*/ 0 h 176213"/>
                <a:gd name="connsiteX3" fmla="*/ 400050 w 400050"/>
                <a:gd name="connsiteY3" fmla="*/ 42863 h 176213"/>
                <a:gd name="connsiteX4" fmla="*/ 385763 w 400050"/>
                <a:gd name="connsiteY4" fmla="*/ 119063 h 176213"/>
                <a:gd name="connsiteX5" fmla="*/ 0 w 400050"/>
                <a:gd name="connsiteY5" fmla="*/ 176213 h 176213"/>
                <a:gd name="connsiteX0" fmla="*/ 0 w 400050"/>
                <a:gd name="connsiteY0" fmla="*/ 176213 h 176213"/>
                <a:gd name="connsiteX1" fmla="*/ 9525 w 400050"/>
                <a:gd name="connsiteY1" fmla="*/ 130969 h 176213"/>
                <a:gd name="connsiteX2" fmla="*/ 333375 w 400050"/>
                <a:gd name="connsiteY2" fmla="*/ 0 h 176213"/>
                <a:gd name="connsiteX3" fmla="*/ 400050 w 400050"/>
                <a:gd name="connsiteY3" fmla="*/ 42863 h 176213"/>
                <a:gd name="connsiteX4" fmla="*/ 385763 w 400050"/>
                <a:gd name="connsiteY4" fmla="*/ 119063 h 176213"/>
                <a:gd name="connsiteX5" fmla="*/ 0 w 400050"/>
                <a:gd name="connsiteY5" fmla="*/ 176213 h 176213"/>
                <a:gd name="connsiteX0" fmla="*/ 0 w 400050"/>
                <a:gd name="connsiteY0" fmla="*/ 176213 h 176213"/>
                <a:gd name="connsiteX1" fmla="*/ 9525 w 400050"/>
                <a:gd name="connsiteY1" fmla="*/ 130969 h 176213"/>
                <a:gd name="connsiteX2" fmla="*/ 333375 w 400050"/>
                <a:gd name="connsiteY2" fmla="*/ 0 h 176213"/>
                <a:gd name="connsiteX3" fmla="*/ 400050 w 400050"/>
                <a:gd name="connsiteY3" fmla="*/ 42863 h 176213"/>
                <a:gd name="connsiteX4" fmla="*/ 385763 w 400050"/>
                <a:gd name="connsiteY4" fmla="*/ 119063 h 176213"/>
                <a:gd name="connsiteX5" fmla="*/ 0 w 400050"/>
                <a:gd name="connsiteY5" fmla="*/ 176213 h 176213"/>
                <a:gd name="connsiteX0" fmla="*/ 0 w 400050"/>
                <a:gd name="connsiteY0" fmla="*/ 166688 h 166688"/>
                <a:gd name="connsiteX1" fmla="*/ 9525 w 400050"/>
                <a:gd name="connsiteY1" fmla="*/ 121444 h 166688"/>
                <a:gd name="connsiteX2" fmla="*/ 333375 w 400050"/>
                <a:gd name="connsiteY2" fmla="*/ 0 h 166688"/>
                <a:gd name="connsiteX3" fmla="*/ 400050 w 400050"/>
                <a:gd name="connsiteY3" fmla="*/ 33338 h 166688"/>
                <a:gd name="connsiteX4" fmla="*/ 385763 w 400050"/>
                <a:gd name="connsiteY4" fmla="*/ 109538 h 166688"/>
                <a:gd name="connsiteX5" fmla="*/ 0 w 400050"/>
                <a:gd name="connsiteY5" fmla="*/ 166688 h 166688"/>
                <a:gd name="connsiteX0" fmla="*/ 0 w 400050"/>
                <a:gd name="connsiteY0" fmla="*/ 167360 h 167360"/>
                <a:gd name="connsiteX1" fmla="*/ 9525 w 400050"/>
                <a:gd name="connsiteY1" fmla="*/ 122116 h 167360"/>
                <a:gd name="connsiteX2" fmla="*/ 333375 w 400050"/>
                <a:gd name="connsiteY2" fmla="*/ 672 h 167360"/>
                <a:gd name="connsiteX3" fmla="*/ 400050 w 400050"/>
                <a:gd name="connsiteY3" fmla="*/ 34010 h 167360"/>
                <a:gd name="connsiteX4" fmla="*/ 385763 w 400050"/>
                <a:gd name="connsiteY4" fmla="*/ 110210 h 167360"/>
                <a:gd name="connsiteX5" fmla="*/ 0 w 400050"/>
                <a:gd name="connsiteY5" fmla="*/ 167360 h 167360"/>
                <a:gd name="connsiteX0" fmla="*/ 0 w 400050"/>
                <a:gd name="connsiteY0" fmla="*/ 167360 h 167360"/>
                <a:gd name="connsiteX1" fmla="*/ 9525 w 400050"/>
                <a:gd name="connsiteY1" fmla="*/ 122116 h 167360"/>
                <a:gd name="connsiteX2" fmla="*/ 333375 w 400050"/>
                <a:gd name="connsiteY2" fmla="*/ 672 h 167360"/>
                <a:gd name="connsiteX3" fmla="*/ 400050 w 400050"/>
                <a:gd name="connsiteY3" fmla="*/ 34010 h 167360"/>
                <a:gd name="connsiteX4" fmla="*/ 385763 w 400050"/>
                <a:gd name="connsiteY4" fmla="*/ 110210 h 167360"/>
                <a:gd name="connsiteX5" fmla="*/ 0 w 400050"/>
                <a:gd name="connsiteY5" fmla="*/ 167360 h 167360"/>
                <a:gd name="connsiteX0" fmla="*/ 0 w 400050"/>
                <a:gd name="connsiteY0" fmla="*/ 167360 h 167360"/>
                <a:gd name="connsiteX1" fmla="*/ 9525 w 400050"/>
                <a:gd name="connsiteY1" fmla="*/ 122116 h 167360"/>
                <a:gd name="connsiteX2" fmla="*/ 333375 w 400050"/>
                <a:gd name="connsiteY2" fmla="*/ 672 h 167360"/>
                <a:gd name="connsiteX3" fmla="*/ 400050 w 400050"/>
                <a:gd name="connsiteY3" fmla="*/ 34010 h 167360"/>
                <a:gd name="connsiteX4" fmla="*/ 385763 w 400050"/>
                <a:gd name="connsiteY4" fmla="*/ 110210 h 167360"/>
                <a:gd name="connsiteX5" fmla="*/ 0 w 400050"/>
                <a:gd name="connsiteY5" fmla="*/ 167360 h 167360"/>
                <a:gd name="connsiteX0" fmla="*/ 0 w 400050"/>
                <a:gd name="connsiteY0" fmla="*/ 167360 h 167360"/>
                <a:gd name="connsiteX1" fmla="*/ 9525 w 400050"/>
                <a:gd name="connsiteY1" fmla="*/ 122116 h 167360"/>
                <a:gd name="connsiteX2" fmla="*/ 333375 w 400050"/>
                <a:gd name="connsiteY2" fmla="*/ 672 h 167360"/>
                <a:gd name="connsiteX3" fmla="*/ 400050 w 400050"/>
                <a:gd name="connsiteY3" fmla="*/ 34010 h 167360"/>
                <a:gd name="connsiteX4" fmla="*/ 385763 w 400050"/>
                <a:gd name="connsiteY4" fmla="*/ 110210 h 167360"/>
                <a:gd name="connsiteX5" fmla="*/ 0 w 400050"/>
                <a:gd name="connsiteY5" fmla="*/ 167360 h 167360"/>
                <a:gd name="connsiteX0" fmla="*/ 0 w 400050"/>
                <a:gd name="connsiteY0" fmla="*/ 167360 h 167360"/>
                <a:gd name="connsiteX1" fmla="*/ 9525 w 400050"/>
                <a:gd name="connsiteY1" fmla="*/ 122116 h 167360"/>
                <a:gd name="connsiteX2" fmla="*/ 333375 w 400050"/>
                <a:gd name="connsiteY2" fmla="*/ 672 h 167360"/>
                <a:gd name="connsiteX3" fmla="*/ 400050 w 400050"/>
                <a:gd name="connsiteY3" fmla="*/ 34010 h 167360"/>
                <a:gd name="connsiteX4" fmla="*/ 385763 w 400050"/>
                <a:gd name="connsiteY4" fmla="*/ 110210 h 167360"/>
                <a:gd name="connsiteX5" fmla="*/ 0 w 400050"/>
                <a:gd name="connsiteY5" fmla="*/ 167360 h 167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0050" h="167360">
                  <a:moveTo>
                    <a:pt x="0" y="167360"/>
                  </a:moveTo>
                  <a:lnTo>
                    <a:pt x="9525" y="122116"/>
                  </a:lnTo>
                  <a:cubicBezTo>
                    <a:pt x="98425" y="7022"/>
                    <a:pt x="277812" y="-3297"/>
                    <a:pt x="333375" y="672"/>
                  </a:cubicBezTo>
                  <a:cubicBezTo>
                    <a:pt x="365125" y="2260"/>
                    <a:pt x="394493" y="15753"/>
                    <a:pt x="400050" y="34010"/>
                  </a:cubicBezTo>
                  <a:lnTo>
                    <a:pt x="385763" y="110210"/>
                  </a:lnTo>
                  <a:cubicBezTo>
                    <a:pt x="288131" y="110210"/>
                    <a:pt x="130969" y="119735"/>
                    <a:pt x="0" y="16736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50000"/>
                  </a:schemeClr>
                </a:gs>
                <a:gs pos="50000">
                  <a:schemeClr val="accent5"/>
                </a:gs>
                <a:gs pos="100000">
                  <a:schemeClr val="accent5">
                    <a:lumMod val="50000"/>
                  </a:schemeClr>
                </a:gs>
              </a:gsLst>
              <a:lin ang="10800000" scaled="1"/>
              <a:tileRect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26" name="Freeform 25"/>
          <p:cNvSpPr/>
          <p:nvPr/>
        </p:nvSpPr>
        <p:spPr>
          <a:xfrm>
            <a:off x="457201" y="3163887"/>
            <a:ext cx="8362610" cy="1636713"/>
          </a:xfrm>
          <a:custGeom>
            <a:avLst/>
            <a:gdLst>
              <a:gd name="connsiteX0" fmla="*/ 0 w 5074920"/>
              <a:gd name="connsiteY0" fmla="*/ 30480 h 1645920"/>
              <a:gd name="connsiteX1" fmla="*/ 0 w 5074920"/>
              <a:gd name="connsiteY1" fmla="*/ 1645920 h 1645920"/>
              <a:gd name="connsiteX2" fmla="*/ 4663440 w 5074920"/>
              <a:gd name="connsiteY2" fmla="*/ 1645920 h 1645920"/>
              <a:gd name="connsiteX3" fmla="*/ 5074920 w 5074920"/>
              <a:gd name="connsiteY3" fmla="*/ 1554480 h 1645920"/>
              <a:gd name="connsiteX4" fmla="*/ 5074920 w 5074920"/>
              <a:gd name="connsiteY4" fmla="*/ 0 h 1645920"/>
              <a:gd name="connsiteX5" fmla="*/ 0 w 5074920"/>
              <a:gd name="connsiteY5" fmla="*/ 30480 h 1645920"/>
              <a:gd name="connsiteX0" fmla="*/ 0 w 5079682"/>
              <a:gd name="connsiteY0" fmla="*/ 6668 h 1622108"/>
              <a:gd name="connsiteX1" fmla="*/ 0 w 5079682"/>
              <a:gd name="connsiteY1" fmla="*/ 1622108 h 1622108"/>
              <a:gd name="connsiteX2" fmla="*/ 4663440 w 5079682"/>
              <a:gd name="connsiteY2" fmla="*/ 1622108 h 1622108"/>
              <a:gd name="connsiteX3" fmla="*/ 5074920 w 5079682"/>
              <a:gd name="connsiteY3" fmla="*/ 1530668 h 1622108"/>
              <a:gd name="connsiteX4" fmla="*/ 5079682 w 5079682"/>
              <a:gd name="connsiteY4" fmla="*/ 0 h 1622108"/>
              <a:gd name="connsiteX5" fmla="*/ 0 w 5079682"/>
              <a:gd name="connsiteY5" fmla="*/ 6668 h 1622108"/>
              <a:gd name="connsiteX0" fmla="*/ 0 w 5075131"/>
              <a:gd name="connsiteY0" fmla="*/ 20955 h 1636395"/>
              <a:gd name="connsiteX1" fmla="*/ 0 w 5075131"/>
              <a:gd name="connsiteY1" fmla="*/ 1636395 h 1636395"/>
              <a:gd name="connsiteX2" fmla="*/ 4663440 w 5075131"/>
              <a:gd name="connsiteY2" fmla="*/ 1636395 h 1636395"/>
              <a:gd name="connsiteX3" fmla="*/ 5074920 w 5075131"/>
              <a:gd name="connsiteY3" fmla="*/ 1544955 h 1636395"/>
              <a:gd name="connsiteX4" fmla="*/ 5070157 w 5075131"/>
              <a:gd name="connsiteY4" fmla="*/ 0 h 1636395"/>
              <a:gd name="connsiteX5" fmla="*/ 0 w 5075131"/>
              <a:gd name="connsiteY5" fmla="*/ 20955 h 1636395"/>
              <a:gd name="connsiteX0" fmla="*/ 0 w 5075022"/>
              <a:gd name="connsiteY0" fmla="*/ 6667 h 1622107"/>
              <a:gd name="connsiteX1" fmla="*/ 0 w 5075022"/>
              <a:gd name="connsiteY1" fmla="*/ 1622107 h 1622107"/>
              <a:gd name="connsiteX2" fmla="*/ 4663440 w 5075022"/>
              <a:gd name="connsiteY2" fmla="*/ 1622107 h 1622107"/>
              <a:gd name="connsiteX3" fmla="*/ 5074920 w 5075022"/>
              <a:gd name="connsiteY3" fmla="*/ 1530667 h 1622107"/>
              <a:gd name="connsiteX4" fmla="*/ 5060632 w 5075022"/>
              <a:gd name="connsiteY4" fmla="*/ 0 h 1622107"/>
              <a:gd name="connsiteX5" fmla="*/ 0 w 5075022"/>
              <a:gd name="connsiteY5" fmla="*/ 6667 h 1622107"/>
              <a:gd name="connsiteX0" fmla="*/ 0 w 5075001"/>
              <a:gd name="connsiteY0" fmla="*/ 20955 h 1636395"/>
              <a:gd name="connsiteX1" fmla="*/ 0 w 5075001"/>
              <a:gd name="connsiteY1" fmla="*/ 1636395 h 1636395"/>
              <a:gd name="connsiteX2" fmla="*/ 4663440 w 5075001"/>
              <a:gd name="connsiteY2" fmla="*/ 1636395 h 1636395"/>
              <a:gd name="connsiteX3" fmla="*/ 5074920 w 5075001"/>
              <a:gd name="connsiteY3" fmla="*/ 1544955 h 1636395"/>
              <a:gd name="connsiteX4" fmla="*/ 5055870 w 5075001"/>
              <a:gd name="connsiteY4" fmla="*/ 0 h 1636395"/>
              <a:gd name="connsiteX5" fmla="*/ 0 w 5075001"/>
              <a:gd name="connsiteY5" fmla="*/ 20955 h 1636395"/>
              <a:gd name="connsiteX0" fmla="*/ 0 w 5075001"/>
              <a:gd name="connsiteY0" fmla="*/ 20955 h 1636395"/>
              <a:gd name="connsiteX1" fmla="*/ 0 w 5075001"/>
              <a:gd name="connsiteY1" fmla="*/ 1636395 h 1636395"/>
              <a:gd name="connsiteX2" fmla="*/ 4663440 w 5075001"/>
              <a:gd name="connsiteY2" fmla="*/ 1636395 h 1636395"/>
              <a:gd name="connsiteX3" fmla="*/ 5074920 w 5075001"/>
              <a:gd name="connsiteY3" fmla="*/ 1544955 h 1636395"/>
              <a:gd name="connsiteX4" fmla="*/ 5055870 w 5075001"/>
              <a:gd name="connsiteY4" fmla="*/ 0 h 1636395"/>
              <a:gd name="connsiteX5" fmla="*/ 0 w 5075001"/>
              <a:gd name="connsiteY5" fmla="*/ 20955 h 1636395"/>
              <a:gd name="connsiteX0" fmla="*/ 0 w 5075001"/>
              <a:gd name="connsiteY0" fmla="*/ 20955 h 1636395"/>
              <a:gd name="connsiteX1" fmla="*/ 0 w 5075001"/>
              <a:gd name="connsiteY1" fmla="*/ 1636395 h 1636395"/>
              <a:gd name="connsiteX2" fmla="*/ 4663440 w 5075001"/>
              <a:gd name="connsiteY2" fmla="*/ 1636395 h 1636395"/>
              <a:gd name="connsiteX3" fmla="*/ 5074920 w 5075001"/>
              <a:gd name="connsiteY3" fmla="*/ 1544955 h 1636395"/>
              <a:gd name="connsiteX4" fmla="*/ 5055870 w 5075001"/>
              <a:gd name="connsiteY4" fmla="*/ 0 h 1636395"/>
              <a:gd name="connsiteX5" fmla="*/ 0 w 5075001"/>
              <a:gd name="connsiteY5" fmla="*/ 20955 h 1636395"/>
              <a:gd name="connsiteX0" fmla="*/ 0 w 5094014"/>
              <a:gd name="connsiteY0" fmla="*/ 20955 h 1636395"/>
              <a:gd name="connsiteX1" fmla="*/ 0 w 5094014"/>
              <a:gd name="connsiteY1" fmla="*/ 1636395 h 1636395"/>
              <a:gd name="connsiteX2" fmla="*/ 4663440 w 5094014"/>
              <a:gd name="connsiteY2" fmla="*/ 1636395 h 1636395"/>
              <a:gd name="connsiteX3" fmla="*/ 5093970 w 5094014"/>
              <a:gd name="connsiteY3" fmla="*/ 1525905 h 1636395"/>
              <a:gd name="connsiteX4" fmla="*/ 5055870 w 5094014"/>
              <a:gd name="connsiteY4" fmla="*/ 0 h 1636395"/>
              <a:gd name="connsiteX5" fmla="*/ 0 w 5094014"/>
              <a:gd name="connsiteY5" fmla="*/ 20955 h 1636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94014" h="1636395">
                <a:moveTo>
                  <a:pt x="0" y="20955"/>
                </a:moveTo>
                <a:lnTo>
                  <a:pt x="0" y="1636395"/>
                </a:lnTo>
                <a:lnTo>
                  <a:pt x="4663440" y="1636395"/>
                </a:lnTo>
                <a:cubicBezTo>
                  <a:pt x="4905375" y="1634490"/>
                  <a:pt x="5047298" y="1575435"/>
                  <a:pt x="5093970" y="1525905"/>
                </a:cubicBezTo>
                <a:cubicBezTo>
                  <a:pt x="5095557" y="1015682"/>
                  <a:pt x="5054283" y="510223"/>
                  <a:pt x="5055870" y="0"/>
                </a:cubicBezTo>
                <a:lnTo>
                  <a:pt x="0" y="20955"/>
                </a:lnTo>
                <a:close/>
              </a:path>
            </a:pathLst>
          </a:custGeom>
          <a:gradFill flip="none" rotWithShape="1">
            <a:gsLst>
              <a:gs pos="0">
                <a:schemeClr val="accent6">
                  <a:lumMod val="50000"/>
                </a:schemeClr>
              </a:gs>
              <a:gs pos="22000">
                <a:schemeClr val="accent6">
                  <a:lumMod val="75000"/>
                </a:schemeClr>
              </a:gs>
              <a:gs pos="61000">
                <a:schemeClr val="accent6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27" name="Group 79"/>
          <p:cNvGrpSpPr>
            <a:grpSpLocks/>
          </p:cNvGrpSpPr>
          <p:nvPr/>
        </p:nvGrpSpPr>
        <p:grpSpPr bwMode="auto">
          <a:xfrm>
            <a:off x="8340386" y="2892198"/>
            <a:ext cx="555625" cy="1816100"/>
            <a:chOff x="4476750" y="1056604"/>
            <a:chExt cx="661988" cy="1815184"/>
          </a:xfrm>
        </p:grpSpPr>
        <p:sp>
          <p:nvSpPr>
            <p:cNvPr id="28" name="Freeform 27"/>
            <p:cNvSpPr/>
            <p:nvPr/>
          </p:nvSpPr>
          <p:spPr>
            <a:xfrm>
              <a:off x="4476750" y="1166086"/>
              <a:ext cx="661988" cy="1705702"/>
            </a:xfrm>
            <a:custGeom>
              <a:avLst/>
              <a:gdLst>
                <a:gd name="connsiteX0" fmla="*/ 604838 w 661988"/>
                <a:gd name="connsiteY0" fmla="*/ 1704975 h 1704975"/>
                <a:gd name="connsiteX1" fmla="*/ 42863 w 661988"/>
                <a:gd name="connsiteY1" fmla="*/ 1514475 h 1704975"/>
                <a:gd name="connsiteX2" fmla="*/ 0 w 661988"/>
                <a:gd name="connsiteY2" fmla="*/ 166687 h 1704975"/>
                <a:gd name="connsiteX3" fmla="*/ 614363 w 661988"/>
                <a:gd name="connsiteY3" fmla="*/ 0 h 1704975"/>
                <a:gd name="connsiteX4" fmla="*/ 661988 w 661988"/>
                <a:gd name="connsiteY4" fmla="*/ 95250 h 1704975"/>
                <a:gd name="connsiteX5" fmla="*/ 604838 w 661988"/>
                <a:gd name="connsiteY5" fmla="*/ 1704975 h 1704975"/>
                <a:gd name="connsiteX0" fmla="*/ 604838 w 661988"/>
                <a:gd name="connsiteY0" fmla="*/ 1704975 h 1704975"/>
                <a:gd name="connsiteX1" fmla="*/ 42863 w 661988"/>
                <a:gd name="connsiteY1" fmla="*/ 1514475 h 1704975"/>
                <a:gd name="connsiteX2" fmla="*/ 0 w 661988"/>
                <a:gd name="connsiteY2" fmla="*/ 166687 h 1704975"/>
                <a:gd name="connsiteX3" fmla="*/ 614363 w 661988"/>
                <a:gd name="connsiteY3" fmla="*/ 0 h 1704975"/>
                <a:gd name="connsiteX4" fmla="*/ 661988 w 661988"/>
                <a:gd name="connsiteY4" fmla="*/ 95250 h 1704975"/>
                <a:gd name="connsiteX5" fmla="*/ 604838 w 661988"/>
                <a:gd name="connsiteY5" fmla="*/ 1704975 h 1704975"/>
                <a:gd name="connsiteX0" fmla="*/ 604838 w 661988"/>
                <a:gd name="connsiteY0" fmla="*/ 1706055 h 1706055"/>
                <a:gd name="connsiteX1" fmla="*/ 42863 w 661988"/>
                <a:gd name="connsiteY1" fmla="*/ 1515555 h 1706055"/>
                <a:gd name="connsiteX2" fmla="*/ 0 w 661988"/>
                <a:gd name="connsiteY2" fmla="*/ 167767 h 1706055"/>
                <a:gd name="connsiteX3" fmla="*/ 614363 w 661988"/>
                <a:gd name="connsiteY3" fmla="*/ 1080 h 1706055"/>
                <a:gd name="connsiteX4" fmla="*/ 661988 w 661988"/>
                <a:gd name="connsiteY4" fmla="*/ 96330 h 1706055"/>
                <a:gd name="connsiteX5" fmla="*/ 604838 w 661988"/>
                <a:gd name="connsiteY5" fmla="*/ 1706055 h 1706055"/>
                <a:gd name="connsiteX0" fmla="*/ 604838 w 661988"/>
                <a:gd name="connsiteY0" fmla="*/ 1706055 h 1706055"/>
                <a:gd name="connsiteX1" fmla="*/ 42863 w 661988"/>
                <a:gd name="connsiteY1" fmla="*/ 1515555 h 1706055"/>
                <a:gd name="connsiteX2" fmla="*/ 0 w 661988"/>
                <a:gd name="connsiteY2" fmla="*/ 167767 h 1706055"/>
                <a:gd name="connsiteX3" fmla="*/ 614363 w 661988"/>
                <a:gd name="connsiteY3" fmla="*/ 1080 h 1706055"/>
                <a:gd name="connsiteX4" fmla="*/ 661988 w 661988"/>
                <a:gd name="connsiteY4" fmla="*/ 96330 h 1706055"/>
                <a:gd name="connsiteX5" fmla="*/ 604838 w 661988"/>
                <a:gd name="connsiteY5" fmla="*/ 1706055 h 1706055"/>
                <a:gd name="connsiteX0" fmla="*/ 604838 w 661988"/>
                <a:gd name="connsiteY0" fmla="*/ 1706055 h 1706055"/>
                <a:gd name="connsiteX1" fmla="*/ 42863 w 661988"/>
                <a:gd name="connsiteY1" fmla="*/ 1515555 h 1706055"/>
                <a:gd name="connsiteX2" fmla="*/ 0 w 661988"/>
                <a:gd name="connsiteY2" fmla="*/ 167767 h 1706055"/>
                <a:gd name="connsiteX3" fmla="*/ 614363 w 661988"/>
                <a:gd name="connsiteY3" fmla="*/ 1080 h 1706055"/>
                <a:gd name="connsiteX4" fmla="*/ 661988 w 661988"/>
                <a:gd name="connsiteY4" fmla="*/ 96330 h 1706055"/>
                <a:gd name="connsiteX5" fmla="*/ 604838 w 661988"/>
                <a:gd name="connsiteY5" fmla="*/ 1706055 h 1706055"/>
                <a:gd name="connsiteX0" fmla="*/ 604838 w 661988"/>
                <a:gd name="connsiteY0" fmla="*/ 1706055 h 1706055"/>
                <a:gd name="connsiteX1" fmla="*/ 42863 w 661988"/>
                <a:gd name="connsiteY1" fmla="*/ 1515555 h 1706055"/>
                <a:gd name="connsiteX2" fmla="*/ 0 w 661988"/>
                <a:gd name="connsiteY2" fmla="*/ 167767 h 1706055"/>
                <a:gd name="connsiteX3" fmla="*/ 614363 w 661988"/>
                <a:gd name="connsiteY3" fmla="*/ 1080 h 1706055"/>
                <a:gd name="connsiteX4" fmla="*/ 661988 w 661988"/>
                <a:gd name="connsiteY4" fmla="*/ 96330 h 1706055"/>
                <a:gd name="connsiteX5" fmla="*/ 604838 w 661988"/>
                <a:gd name="connsiteY5" fmla="*/ 1706055 h 1706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1988" h="1706055">
                  <a:moveTo>
                    <a:pt x="604838" y="1706055"/>
                  </a:moveTo>
                  <a:cubicBezTo>
                    <a:pt x="446088" y="1699705"/>
                    <a:pt x="196850" y="1693355"/>
                    <a:pt x="42863" y="1515555"/>
                  </a:cubicBezTo>
                  <a:lnTo>
                    <a:pt x="0" y="167767"/>
                  </a:lnTo>
                  <a:cubicBezTo>
                    <a:pt x="104776" y="12193"/>
                    <a:pt x="442912" y="-5270"/>
                    <a:pt x="614363" y="1080"/>
                  </a:cubicBezTo>
                  <a:cubicBezTo>
                    <a:pt x="687388" y="4255"/>
                    <a:pt x="646113" y="64580"/>
                    <a:pt x="661988" y="96330"/>
                  </a:cubicBezTo>
                  <a:lnTo>
                    <a:pt x="604838" y="170605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6">
                    <a:lumMod val="50000"/>
                  </a:schemeClr>
                </a:gs>
                <a:gs pos="50000">
                  <a:schemeClr val="accent6"/>
                </a:gs>
                <a:gs pos="100000">
                  <a:schemeClr val="accent6">
                    <a:lumMod val="50000"/>
                  </a:schemeClr>
                </a:gs>
              </a:gsLst>
              <a:lin ang="10800000" scaled="1"/>
              <a:tileRect/>
            </a:gradFill>
            <a:ln w="3175"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9" name="Freeform 28"/>
            <p:cNvSpPr/>
            <p:nvPr/>
          </p:nvSpPr>
          <p:spPr>
            <a:xfrm>
              <a:off x="4648867" y="1056604"/>
              <a:ext cx="399084" cy="166603"/>
            </a:xfrm>
            <a:custGeom>
              <a:avLst/>
              <a:gdLst>
                <a:gd name="connsiteX0" fmla="*/ 0 w 400050"/>
                <a:gd name="connsiteY0" fmla="*/ 176213 h 176213"/>
                <a:gd name="connsiteX1" fmla="*/ 0 w 400050"/>
                <a:gd name="connsiteY1" fmla="*/ 119063 h 176213"/>
                <a:gd name="connsiteX2" fmla="*/ 333375 w 400050"/>
                <a:gd name="connsiteY2" fmla="*/ 0 h 176213"/>
                <a:gd name="connsiteX3" fmla="*/ 400050 w 400050"/>
                <a:gd name="connsiteY3" fmla="*/ 42863 h 176213"/>
                <a:gd name="connsiteX4" fmla="*/ 385763 w 400050"/>
                <a:gd name="connsiteY4" fmla="*/ 119063 h 176213"/>
                <a:gd name="connsiteX5" fmla="*/ 0 w 400050"/>
                <a:gd name="connsiteY5" fmla="*/ 176213 h 176213"/>
                <a:gd name="connsiteX0" fmla="*/ 0 w 400050"/>
                <a:gd name="connsiteY0" fmla="*/ 176213 h 176213"/>
                <a:gd name="connsiteX1" fmla="*/ 9525 w 400050"/>
                <a:gd name="connsiteY1" fmla="*/ 130969 h 176213"/>
                <a:gd name="connsiteX2" fmla="*/ 333375 w 400050"/>
                <a:gd name="connsiteY2" fmla="*/ 0 h 176213"/>
                <a:gd name="connsiteX3" fmla="*/ 400050 w 400050"/>
                <a:gd name="connsiteY3" fmla="*/ 42863 h 176213"/>
                <a:gd name="connsiteX4" fmla="*/ 385763 w 400050"/>
                <a:gd name="connsiteY4" fmla="*/ 119063 h 176213"/>
                <a:gd name="connsiteX5" fmla="*/ 0 w 400050"/>
                <a:gd name="connsiteY5" fmla="*/ 176213 h 176213"/>
                <a:gd name="connsiteX0" fmla="*/ 0 w 400050"/>
                <a:gd name="connsiteY0" fmla="*/ 176213 h 176213"/>
                <a:gd name="connsiteX1" fmla="*/ 9525 w 400050"/>
                <a:gd name="connsiteY1" fmla="*/ 130969 h 176213"/>
                <a:gd name="connsiteX2" fmla="*/ 333375 w 400050"/>
                <a:gd name="connsiteY2" fmla="*/ 0 h 176213"/>
                <a:gd name="connsiteX3" fmla="*/ 400050 w 400050"/>
                <a:gd name="connsiteY3" fmla="*/ 42863 h 176213"/>
                <a:gd name="connsiteX4" fmla="*/ 385763 w 400050"/>
                <a:gd name="connsiteY4" fmla="*/ 119063 h 176213"/>
                <a:gd name="connsiteX5" fmla="*/ 0 w 400050"/>
                <a:gd name="connsiteY5" fmla="*/ 176213 h 176213"/>
                <a:gd name="connsiteX0" fmla="*/ 0 w 400050"/>
                <a:gd name="connsiteY0" fmla="*/ 166688 h 166688"/>
                <a:gd name="connsiteX1" fmla="*/ 9525 w 400050"/>
                <a:gd name="connsiteY1" fmla="*/ 121444 h 166688"/>
                <a:gd name="connsiteX2" fmla="*/ 333375 w 400050"/>
                <a:gd name="connsiteY2" fmla="*/ 0 h 166688"/>
                <a:gd name="connsiteX3" fmla="*/ 400050 w 400050"/>
                <a:gd name="connsiteY3" fmla="*/ 33338 h 166688"/>
                <a:gd name="connsiteX4" fmla="*/ 385763 w 400050"/>
                <a:gd name="connsiteY4" fmla="*/ 109538 h 166688"/>
                <a:gd name="connsiteX5" fmla="*/ 0 w 400050"/>
                <a:gd name="connsiteY5" fmla="*/ 166688 h 166688"/>
                <a:gd name="connsiteX0" fmla="*/ 0 w 400050"/>
                <a:gd name="connsiteY0" fmla="*/ 167360 h 167360"/>
                <a:gd name="connsiteX1" fmla="*/ 9525 w 400050"/>
                <a:gd name="connsiteY1" fmla="*/ 122116 h 167360"/>
                <a:gd name="connsiteX2" fmla="*/ 333375 w 400050"/>
                <a:gd name="connsiteY2" fmla="*/ 672 h 167360"/>
                <a:gd name="connsiteX3" fmla="*/ 400050 w 400050"/>
                <a:gd name="connsiteY3" fmla="*/ 34010 h 167360"/>
                <a:gd name="connsiteX4" fmla="*/ 385763 w 400050"/>
                <a:gd name="connsiteY4" fmla="*/ 110210 h 167360"/>
                <a:gd name="connsiteX5" fmla="*/ 0 w 400050"/>
                <a:gd name="connsiteY5" fmla="*/ 167360 h 167360"/>
                <a:gd name="connsiteX0" fmla="*/ 0 w 400050"/>
                <a:gd name="connsiteY0" fmla="*/ 167360 h 167360"/>
                <a:gd name="connsiteX1" fmla="*/ 9525 w 400050"/>
                <a:gd name="connsiteY1" fmla="*/ 122116 h 167360"/>
                <a:gd name="connsiteX2" fmla="*/ 333375 w 400050"/>
                <a:gd name="connsiteY2" fmla="*/ 672 h 167360"/>
                <a:gd name="connsiteX3" fmla="*/ 400050 w 400050"/>
                <a:gd name="connsiteY3" fmla="*/ 34010 h 167360"/>
                <a:gd name="connsiteX4" fmla="*/ 385763 w 400050"/>
                <a:gd name="connsiteY4" fmla="*/ 110210 h 167360"/>
                <a:gd name="connsiteX5" fmla="*/ 0 w 400050"/>
                <a:gd name="connsiteY5" fmla="*/ 167360 h 167360"/>
                <a:gd name="connsiteX0" fmla="*/ 0 w 400050"/>
                <a:gd name="connsiteY0" fmla="*/ 167360 h 167360"/>
                <a:gd name="connsiteX1" fmla="*/ 9525 w 400050"/>
                <a:gd name="connsiteY1" fmla="*/ 122116 h 167360"/>
                <a:gd name="connsiteX2" fmla="*/ 333375 w 400050"/>
                <a:gd name="connsiteY2" fmla="*/ 672 h 167360"/>
                <a:gd name="connsiteX3" fmla="*/ 400050 w 400050"/>
                <a:gd name="connsiteY3" fmla="*/ 34010 h 167360"/>
                <a:gd name="connsiteX4" fmla="*/ 385763 w 400050"/>
                <a:gd name="connsiteY4" fmla="*/ 110210 h 167360"/>
                <a:gd name="connsiteX5" fmla="*/ 0 w 400050"/>
                <a:gd name="connsiteY5" fmla="*/ 167360 h 167360"/>
                <a:gd name="connsiteX0" fmla="*/ 0 w 400050"/>
                <a:gd name="connsiteY0" fmla="*/ 167360 h 167360"/>
                <a:gd name="connsiteX1" fmla="*/ 9525 w 400050"/>
                <a:gd name="connsiteY1" fmla="*/ 122116 h 167360"/>
                <a:gd name="connsiteX2" fmla="*/ 333375 w 400050"/>
                <a:gd name="connsiteY2" fmla="*/ 672 h 167360"/>
                <a:gd name="connsiteX3" fmla="*/ 400050 w 400050"/>
                <a:gd name="connsiteY3" fmla="*/ 34010 h 167360"/>
                <a:gd name="connsiteX4" fmla="*/ 385763 w 400050"/>
                <a:gd name="connsiteY4" fmla="*/ 110210 h 167360"/>
                <a:gd name="connsiteX5" fmla="*/ 0 w 400050"/>
                <a:gd name="connsiteY5" fmla="*/ 167360 h 167360"/>
                <a:gd name="connsiteX0" fmla="*/ 0 w 400050"/>
                <a:gd name="connsiteY0" fmla="*/ 167360 h 167360"/>
                <a:gd name="connsiteX1" fmla="*/ 9525 w 400050"/>
                <a:gd name="connsiteY1" fmla="*/ 122116 h 167360"/>
                <a:gd name="connsiteX2" fmla="*/ 333375 w 400050"/>
                <a:gd name="connsiteY2" fmla="*/ 672 h 167360"/>
                <a:gd name="connsiteX3" fmla="*/ 400050 w 400050"/>
                <a:gd name="connsiteY3" fmla="*/ 34010 h 167360"/>
                <a:gd name="connsiteX4" fmla="*/ 385763 w 400050"/>
                <a:gd name="connsiteY4" fmla="*/ 110210 h 167360"/>
                <a:gd name="connsiteX5" fmla="*/ 0 w 400050"/>
                <a:gd name="connsiteY5" fmla="*/ 167360 h 167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0050" h="167360">
                  <a:moveTo>
                    <a:pt x="0" y="167360"/>
                  </a:moveTo>
                  <a:lnTo>
                    <a:pt x="9525" y="122116"/>
                  </a:lnTo>
                  <a:cubicBezTo>
                    <a:pt x="98425" y="7022"/>
                    <a:pt x="277812" y="-3297"/>
                    <a:pt x="333375" y="672"/>
                  </a:cubicBezTo>
                  <a:cubicBezTo>
                    <a:pt x="365125" y="2260"/>
                    <a:pt x="394493" y="15753"/>
                    <a:pt x="400050" y="34010"/>
                  </a:cubicBezTo>
                  <a:lnTo>
                    <a:pt x="385763" y="110210"/>
                  </a:lnTo>
                  <a:cubicBezTo>
                    <a:pt x="288131" y="110210"/>
                    <a:pt x="130969" y="119735"/>
                    <a:pt x="0" y="16736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6">
                    <a:lumMod val="50000"/>
                  </a:schemeClr>
                </a:gs>
                <a:gs pos="50000">
                  <a:schemeClr val="accent6"/>
                </a:gs>
                <a:gs pos="100000">
                  <a:schemeClr val="accent6">
                    <a:lumMod val="50000"/>
                  </a:schemeClr>
                </a:gs>
              </a:gsLst>
              <a:lin ang="10800000" scaled="1"/>
              <a:tileRect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30" name="Freeform 29"/>
          <p:cNvSpPr/>
          <p:nvPr/>
        </p:nvSpPr>
        <p:spPr>
          <a:xfrm>
            <a:off x="457201" y="5145087"/>
            <a:ext cx="8308634" cy="1636713"/>
          </a:xfrm>
          <a:custGeom>
            <a:avLst/>
            <a:gdLst>
              <a:gd name="connsiteX0" fmla="*/ 0 w 5074920"/>
              <a:gd name="connsiteY0" fmla="*/ 30480 h 1645920"/>
              <a:gd name="connsiteX1" fmla="*/ 0 w 5074920"/>
              <a:gd name="connsiteY1" fmla="*/ 1645920 h 1645920"/>
              <a:gd name="connsiteX2" fmla="*/ 4663440 w 5074920"/>
              <a:gd name="connsiteY2" fmla="*/ 1645920 h 1645920"/>
              <a:gd name="connsiteX3" fmla="*/ 5074920 w 5074920"/>
              <a:gd name="connsiteY3" fmla="*/ 1554480 h 1645920"/>
              <a:gd name="connsiteX4" fmla="*/ 5074920 w 5074920"/>
              <a:gd name="connsiteY4" fmla="*/ 0 h 1645920"/>
              <a:gd name="connsiteX5" fmla="*/ 0 w 5074920"/>
              <a:gd name="connsiteY5" fmla="*/ 30480 h 1645920"/>
              <a:gd name="connsiteX0" fmla="*/ 0 w 5079682"/>
              <a:gd name="connsiteY0" fmla="*/ 6668 h 1622108"/>
              <a:gd name="connsiteX1" fmla="*/ 0 w 5079682"/>
              <a:gd name="connsiteY1" fmla="*/ 1622108 h 1622108"/>
              <a:gd name="connsiteX2" fmla="*/ 4663440 w 5079682"/>
              <a:gd name="connsiteY2" fmla="*/ 1622108 h 1622108"/>
              <a:gd name="connsiteX3" fmla="*/ 5074920 w 5079682"/>
              <a:gd name="connsiteY3" fmla="*/ 1530668 h 1622108"/>
              <a:gd name="connsiteX4" fmla="*/ 5079682 w 5079682"/>
              <a:gd name="connsiteY4" fmla="*/ 0 h 1622108"/>
              <a:gd name="connsiteX5" fmla="*/ 0 w 5079682"/>
              <a:gd name="connsiteY5" fmla="*/ 6668 h 1622108"/>
              <a:gd name="connsiteX0" fmla="*/ 0 w 5075131"/>
              <a:gd name="connsiteY0" fmla="*/ 20955 h 1636395"/>
              <a:gd name="connsiteX1" fmla="*/ 0 w 5075131"/>
              <a:gd name="connsiteY1" fmla="*/ 1636395 h 1636395"/>
              <a:gd name="connsiteX2" fmla="*/ 4663440 w 5075131"/>
              <a:gd name="connsiteY2" fmla="*/ 1636395 h 1636395"/>
              <a:gd name="connsiteX3" fmla="*/ 5074920 w 5075131"/>
              <a:gd name="connsiteY3" fmla="*/ 1544955 h 1636395"/>
              <a:gd name="connsiteX4" fmla="*/ 5070157 w 5075131"/>
              <a:gd name="connsiteY4" fmla="*/ 0 h 1636395"/>
              <a:gd name="connsiteX5" fmla="*/ 0 w 5075131"/>
              <a:gd name="connsiteY5" fmla="*/ 20955 h 1636395"/>
              <a:gd name="connsiteX0" fmla="*/ 0 w 5075022"/>
              <a:gd name="connsiteY0" fmla="*/ 6667 h 1622107"/>
              <a:gd name="connsiteX1" fmla="*/ 0 w 5075022"/>
              <a:gd name="connsiteY1" fmla="*/ 1622107 h 1622107"/>
              <a:gd name="connsiteX2" fmla="*/ 4663440 w 5075022"/>
              <a:gd name="connsiteY2" fmla="*/ 1622107 h 1622107"/>
              <a:gd name="connsiteX3" fmla="*/ 5074920 w 5075022"/>
              <a:gd name="connsiteY3" fmla="*/ 1530667 h 1622107"/>
              <a:gd name="connsiteX4" fmla="*/ 5060632 w 5075022"/>
              <a:gd name="connsiteY4" fmla="*/ 0 h 1622107"/>
              <a:gd name="connsiteX5" fmla="*/ 0 w 5075022"/>
              <a:gd name="connsiteY5" fmla="*/ 6667 h 1622107"/>
              <a:gd name="connsiteX0" fmla="*/ 0 w 5075001"/>
              <a:gd name="connsiteY0" fmla="*/ 20955 h 1636395"/>
              <a:gd name="connsiteX1" fmla="*/ 0 w 5075001"/>
              <a:gd name="connsiteY1" fmla="*/ 1636395 h 1636395"/>
              <a:gd name="connsiteX2" fmla="*/ 4663440 w 5075001"/>
              <a:gd name="connsiteY2" fmla="*/ 1636395 h 1636395"/>
              <a:gd name="connsiteX3" fmla="*/ 5074920 w 5075001"/>
              <a:gd name="connsiteY3" fmla="*/ 1544955 h 1636395"/>
              <a:gd name="connsiteX4" fmla="*/ 5055870 w 5075001"/>
              <a:gd name="connsiteY4" fmla="*/ 0 h 1636395"/>
              <a:gd name="connsiteX5" fmla="*/ 0 w 5075001"/>
              <a:gd name="connsiteY5" fmla="*/ 20955 h 1636395"/>
              <a:gd name="connsiteX0" fmla="*/ 0 w 5075001"/>
              <a:gd name="connsiteY0" fmla="*/ 20955 h 1636395"/>
              <a:gd name="connsiteX1" fmla="*/ 0 w 5075001"/>
              <a:gd name="connsiteY1" fmla="*/ 1636395 h 1636395"/>
              <a:gd name="connsiteX2" fmla="*/ 4663440 w 5075001"/>
              <a:gd name="connsiteY2" fmla="*/ 1636395 h 1636395"/>
              <a:gd name="connsiteX3" fmla="*/ 5074920 w 5075001"/>
              <a:gd name="connsiteY3" fmla="*/ 1544955 h 1636395"/>
              <a:gd name="connsiteX4" fmla="*/ 5055870 w 5075001"/>
              <a:gd name="connsiteY4" fmla="*/ 0 h 1636395"/>
              <a:gd name="connsiteX5" fmla="*/ 0 w 5075001"/>
              <a:gd name="connsiteY5" fmla="*/ 20955 h 1636395"/>
              <a:gd name="connsiteX0" fmla="*/ 0 w 5075001"/>
              <a:gd name="connsiteY0" fmla="*/ 20955 h 1636395"/>
              <a:gd name="connsiteX1" fmla="*/ 0 w 5075001"/>
              <a:gd name="connsiteY1" fmla="*/ 1636395 h 1636395"/>
              <a:gd name="connsiteX2" fmla="*/ 4663440 w 5075001"/>
              <a:gd name="connsiteY2" fmla="*/ 1636395 h 1636395"/>
              <a:gd name="connsiteX3" fmla="*/ 5074920 w 5075001"/>
              <a:gd name="connsiteY3" fmla="*/ 1544955 h 1636395"/>
              <a:gd name="connsiteX4" fmla="*/ 5055870 w 5075001"/>
              <a:gd name="connsiteY4" fmla="*/ 0 h 1636395"/>
              <a:gd name="connsiteX5" fmla="*/ 0 w 5075001"/>
              <a:gd name="connsiteY5" fmla="*/ 20955 h 1636395"/>
              <a:gd name="connsiteX0" fmla="*/ 0 w 5094014"/>
              <a:gd name="connsiteY0" fmla="*/ 20955 h 1636395"/>
              <a:gd name="connsiteX1" fmla="*/ 0 w 5094014"/>
              <a:gd name="connsiteY1" fmla="*/ 1636395 h 1636395"/>
              <a:gd name="connsiteX2" fmla="*/ 4663440 w 5094014"/>
              <a:gd name="connsiteY2" fmla="*/ 1636395 h 1636395"/>
              <a:gd name="connsiteX3" fmla="*/ 5093970 w 5094014"/>
              <a:gd name="connsiteY3" fmla="*/ 1525905 h 1636395"/>
              <a:gd name="connsiteX4" fmla="*/ 5055870 w 5094014"/>
              <a:gd name="connsiteY4" fmla="*/ 0 h 1636395"/>
              <a:gd name="connsiteX5" fmla="*/ 0 w 5094014"/>
              <a:gd name="connsiteY5" fmla="*/ 20955 h 1636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94014" h="1636395">
                <a:moveTo>
                  <a:pt x="0" y="20955"/>
                </a:moveTo>
                <a:lnTo>
                  <a:pt x="0" y="1636395"/>
                </a:lnTo>
                <a:lnTo>
                  <a:pt x="4663440" y="1636395"/>
                </a:lnTo>
                <a:cubicBezTo>
                  <a:pt x="4905375" y="1634490"/>
                  <a:pt x="5047298" y="1575435"/>
                  <a:pt x="5093970" y="1525905"/>
                </a:cubicBezTo>
                <a:cubicBezTo>
                  <a:pt x="5095557" y="1015682"/>
                  <a:pt x="5054283" y="510223"/>
                  <a:pt x="5055870" y="0"/>
                </a:cubicBezTo>
                <a:lnTo>
                  <a:pt x="0" y="20955"/>
                </a:lnTo>
                <a:close/>
              </a:path>
            </a:pathLst>
          </a:custGeom>
          <a:gradFill flip="none" rotWithShape="1">
            <a:gsLst>
              <a:gs pos="0">
                <a:schemeClr val="accent3">
                  <a:lumMod val="50000"/>
                </a:schemeClr>
              </a:gs>
              <a:gs pos="22000">
                <a:schemeClr val="accent3">
                  <a:lumMod val="75000"/>
                </a:schemeClr>
              </a:gs>
              <a:gs pos="61000">
                <a:schemeClr val="accent3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1" name="Group 83"/>
          <p:cNvGrpSpPr>
            <a:grpSpLocks/>
          </p:cNvGrpSpPr>
          <p:nvPr/>
        </p:nvGrpSpPr>
        <p:grpSpPr bwMode="auto">
          <a:xfrm>
            <a:off x="8422936" y="4847546"/>
            <a:ext cx="396875" cy="1814512"/>
            <a:chOff x="4476750" y="1056604"/>
            <a:chExt cx="661988" cy="1815184"/>
          </a:xfrm>
        </p:grpSpPr>
        <p:sp>
          <p:nvSpPr>
            <p:cNvPr id="32" name="Freeform 31"/>
            <p:cNvSpPr/>
            <p:nvPr/>
          </p:nvSpPr>
          <p:spPr>
            <a:xfrm>
              <a:off x="4476750" y="1166182"/>
              <a:ext cx="661988" cy="1705606"/>
            </a:xfrm>
            <a:custGeom>
              <a:avLst/>
              <a:gdLst>
                <a:gd name="connsiteX0" fmla="*/ 604838 w 661988"/>
                <a:gd name="connsiteY0" fmla="*/ 1704975 h 1704975"/>
                <a:gd name="connsiteX1" fmla="*/ 42863 w 661988"/>
                <a:gd name="connsiteY1" fmla="*/ 1514475 h 1704975"/>
                <a:gd name="connsiteX2" fmla="*/ 0 w 661988"/>
                <a:gd name="connsiteY2" fmla="*/ 166687 h 1704975"/>
                <a:gd name="connsiteX3" fmla="*/ 614363 w 661988"/>
                <a:gd name="connsiteY3" fmla="*/ 0 h 1704975"/>
                <a:gd name="connsiteX4" fmla="*/ 661988 w 661988"/>
                <a:gd name="connsiteY4" fmla="*/ 95250 h 1704975"/>
                <a:gd name="connsiteX5" fmla="*/ 604838 w 661988"/>
                <a:gd name="connsiteY5" fmla="*/ 1704975 h 1704975"/>
                <a:gd name="connsiteX0" fmla="*/ 604838 w 661988"/>
                <a:gd name="connsiteY0" fmla="*/ 1704975 h 1704975"/>
                <a:gd name="connsiteX1" fmla="*/ 42863 w 661988"/>
                <a:gd name="connsiteY1" fmla="*/ 1514475 h 1704975"/>
                <a:gd name="connsiteX2" fmla="*/ 0 w 661988"/>
                <a:gd name="connsiteY2" fmla="*/ 166687 h 1704975"/>
                <a:gd name="connsiteX3" fmla="*/ 614363 w 661988"/>
                <a:gd name="connsiteY3" fmla="*/ 0 h 1704975"/>
                <a:gd name="connsiteX4" fmla="*/ 661988 w 661988"/>
                <a:gd name="connsiteY4" fmla="*/ 95250 h 1704975"/>
                <a:gd name="connsiteX5" fmla="*/ 604838 w 661988"/>
                <a:gd name="connsiteY5" fmla="*/ 1704975 h 1704975"/>
                <a:gd name="connsiteX0" fmla="*/ 604838 w 661988"/>
                <a:gd name="connsiteY0" fmla="*/ 1706055 h 1706055"/>
                <a:gd name="connsiteX1" fmla="*/ 42863 w 661988"/>
                <a:gd name="connsiteY1" fmla="*/ 1515555 h 1706055"/>
                <a:gd name="connsiteX2" fmla="*/ 0 w 661988"/>
                <a:gd name="connsiteY2" fmla="*/ 167767 h 1706055"/>
                <a:gd name="connsiteX3" fmla="*/ 614363 w 661988"/>
                <a:gd name="connsiteY3" fmla="*/ 1080 h 1706055"/>
                <a:gd name="connsiteX4" fmla="*/ 661988 w 661988"/>
                <a:gd name="connsiteY4" fmla="*/ 96330 h 1706055"/>
                <a:gd name="connsiteX5" fmla="*/ 604838 w 661988"/>
                <a:gd name="connsiteY5" fmla="*/ 1706055 h 1706055"/>
                <a:gd name="connsiteX0" fmla="*/ 604838 w 661988"/>
                <a:gd name="connsiteY0" fmla="*/ 1706055 h 1706055"/>
                <a:gd name="connsiteX1" fmla="*/ 42863 w 661988"/>
                <a:gd name="connsiteY1" fmla="*/ 1515555 h 1706055"/>
                <a:gd name="connsiteX2" fmla="*/ 0 w 661988"/>
                <a:gd name="connsiteY2" fmla="*/ 167767 h 1706055"/>
                <a:gd name="connsiteX3" fmla="*/ 614363 w 661988"/>
                <a:gd name="connsiteY3" fmla="*/ 1080 h 1706055"/>
                <a:gd name="connsiteX4" fmla="*/ 661988 w 661988"/>
                <a:gd name="connsiteY4" fmla="*/ 96330 h 1706055"/>
                <a:gd name="connsiteX5" fmla="*/ 604838 w 661988"/>
                <a:gd name="connsiteY5" fmla="*/ 1706055 h 1706055"/>
                <a:gd name="connsiteX0" fmla="*/ 604838 w 661988"/>
                <a:gd name="connsiteY0" fmla="*/ 1706055 h 1706055"/>
                <a:gd name="connsiteX1" fmla="*/ 42863 w 661988"/>
                <a:gd name="connsiteY1" fmla="*/ 1515555 h 1706055"/>
                <a:gd name="connsiteX2" fmla="*/ 0 w 661988"/>
                <a:gd name="connsiteY2" fmla="*/ 167767 h 1706055"/>
                <a:gd name="connsiteX3" fmla="*/ 614363 w 661988"/>
                <a:gd name="connsiteY3" fmla="*/ 1080 h 1706055"/>
                <a:gd name="connsiteX4" fmla="*/ 661988 w 661988"/>
                <a:gd name="connsiteY4" fmla="*/ 96330 h 1706055"/>
                <a:gd name="connsiteX5" fmla="*/ 604838 w 661988"/>
                <a:gd name="connsiteY5" fmla="*/ 1706055 h 1706055"/>
                <a:gd name="connsiteX0" fmla="*/ 604838 w 661988"/>
                <a:gd name="connsiteY0" fmla="*/ 1706055 h 1706055"/>
                <a:gd name="connsiteX1" fmla="*/ 42863 w 661988"/>
                <a:gd name="connsiteY1" fmla="*/ 1515555 h 1706055"/>
                <a:gd name="connsiteX2" fmla="*/ 0 w 661988"/>
                <a:gd name="connsiteY2" fmla="*/ 167767 h 1706055"/>
                <a:gd name="connsiteX3" fmla="*/ 614363 w 661988"/>
                <a:gd name="connsiteY3" fmla="*/ 1080 h 1706055"/>
                <a:gd name="connsiteX4" fmla="*/ 661988 w 661988"/>
                <a:gd name="connsiteY4" fmla="*/ 96330 h 1706055"/>
                <a:gd name="connsiteX5" fmla="*/ 604838 w 661988"/>
                <a:gd name="connsiteY5" fmla="*/ 1706055 h 1706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1988" h="1706055">
                  <a:moveTo>
                    <a:pt x="604838" y="1706055"/>
                  </a:moveTo>
                  <a:cubicBezTo>
                    <a:pt x="446088" y="1699705"/>
                    <a:pt x="196850" y="1693355"/>
                    <a:pt x="42863" y="1515555"/>
                  </a:cubicBezTo>
                  <a:lnTo>
                    <a:pt x="0" y="167767"/>
                  </a:lnTo>
                  <a:cubicBezTo>
                    <a:pt x="104776" y="12193"/>
                    <a:pt x="442912" y="-5270"/>
                    <a:pt x="614363" y="1080"/>
                  </a:cubicBezTo>
                  <a:cubicBezTo>
                    <a:pt x="687388" y="4255"/>
                    <a:pt x="646113" y="64580"/>
                    <a:pt x="661988" y="96330"/>
                  </a:cubicBezTo>
                  <a:lnTo>
                    <a:pt x="604838" y="170605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50000"/>
                  </a:schemeClr>
                </a:gs>
                <a:gs pos="50000">
                  <a:schemeClr val="accent3"/>
                </a:gs>
                <a:gs pos="100000">
                  <a:schemeClr val="accent3">
                    <a:lumMod val="50000"/>
                  </a:schemeClr>
                </a:gs>
              </a:gsLst>
              <a:lin ang="10800000" scaled="1"/>
              <a:tileRect/>
            </a:gradFill>
            <a:ln w="3175"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33" name="Freeform 32"/>
            <p:cNvSpPr/>
            <p:nvPr/>
          </p:nvSpPr>
          <p:spPr>
            <a:xfrm>
              <a:off x="4648868" y="1056604"/>
              <a:ext cx="399840" cy="166749"/>
            </a:xfrm>
            <a:custGeom>
              <a:avLst/>
              <a:gdLst>
                <a:gd name="connsiteX0" fmla="*/ 0 w 400050"/>
                <a:gd name="connsiteY0" fmla="*/ 176213 h 176213"/>
                <a:gd name="connsiteX1" fmla="*/ 0 w 400050"/>
                <a:gd name="connsiteY1" fmla="*/ 119063 h 176213"/>
                <a:gd name="connsiteX2" fmla="*/ 333375 w 400050"/>
                <a:gd name="connsiteY2" fmla="*/ 0 h 176213"/>
                <a:gd name="connsiteX3" fmla="*/ 400050 w 400050"/>
                <a:gd name="connsiteY3" fmla="*/ 42863 h 176213"/>
                <a:gd name="connsiteX4" fmla="*/ 385763 w 400050"/>
                <a:gd name="connsiteY4" fmla="*/ 119063 h 176213"/>
                <a:gd name="connsiteX5" fmla="*/ 0 w 400050"/>
                <a:gd name="connsiteY5" fmla="*/ 176213 h 176213"/>
                <a:gd name="connsiteX0" fmla="*/ 0 w 400050"/>
                <a:gd name="connsiteY0" fmla="*/ 176213 h 176213"/>
                <a:gd name="connsiteX1" fmla="*/ 9525 w 400050"/>
                <a:gd name="connsiteY1" fmla="*/ 130969 h 176213"/>
                <a:gd name="connsiteX2" fmla="*/ 333375 w 400050"/>
                <a:gd name="connsiteY2" fmla="*/ 0 h 176213"/>
                <a:gd name="connsiteX3" fmla="*/ 400050 w 400050"/>
                <a:gd name="connsiteY3" fmla="*/ 42863 h 176213"/>
                <a:gd name="connsiteX4" fmla="*/ 385763 w 400050"/>
                <a:gd name="connsiteY4" fmla="*/ 119063 h 176213"/>
                <a:gd name="connsiteX5" fmla="*/ 0 w 400050"/>
                <a:gd name="connsiteY5" fmla="*/ 176213 h 176213"/>
                <a:gd name="connsiteX0" fmla="*/ 0 w 400050"/>
                <a:gd name="connsiteY0" fmla="*/ 176213 h 176213"/>
                <a:gd name="connsiteX1" fmla="*/ 9525 w 400050"/>
                <a:gd name="connsiteY1" fmla="*/ 130969 h 176213"/>
                <a:gd name="connsiteX2" fmla="*/ 333375 w 400050"/>
                <a:gd name="connsiteY2" fmla="*/ 0 h 176213"/>
                <a:gd name="connsiteX3" fmla="*/ 400050 w 400050"/>
                <a:gd name="connsiteY3" fmla="*/ 42863 h 176213"/>
                <a:gd name="connsiteX4" fmla="*/ 385763 w 400050"/>
                <a:gd name="connsiteY4" fmla="*/ 119063 h 176213"/>
                <a:gd name="connsiteX5" fmla="*/ 0 w 400050"/>
                <a:gd name="connsiteY5" fmla="*/ 176213 h 176213"/>
                <a:gd name="connsiteX0" fmla="*/ 0 w 400050"/>
                <a:gd name="connsiteY0" fmla="*/ 166688 h 166688"/>
                <a:gd name="connsiteX1" fmla="*/ 9525 w 400050"/>
                <a:gd name="connsiteY1" fmla="*/ 121444 h 166688"/>
                <a:gd name="connsiteX2" fmla="*/ 333375 w 400050"/>
                <a:gd name="connsiteY2" fmla="*/ 0 h 166688"/>
                <a:gd name="connsiteX3" fmla="*/ 400050 w 400050"/>
                <a:gd name="connsiteY3" fmla="*/ 33338 h 166688"/>
                <a:gd name="connsiteX4" fmla="*/ 385763 w 400050"/>
                <a:gd name="connsiteY4" fmla="*/ 109538 h 166688"/>
                <a:gd name="connsiteX5" fmla="*/ 0 w 400050"/>
                <a:gd name="connsiteY5" fmla="*/ 166688 h 166688"/>
                <a:gd name="connsiteX0" fmla="*/ 0 w 400050"/>
                <a:gd name="connsiteY0" fmla="*/ 167360 h 167360"/>
                <a:gd name="connsiteX1" fmla="*/ 9525 w 400050"/>
                <a:gd name="connsiteY1" fmla="*/ 122116 h 167360"/>
                <a:gd name="connsiteX2" fmla="*/ 333375 w 400050"/>
                <a:gd name="connsiteY2" fmla="*/ 672 h 167360"/>
                <a:gd name="connsiteX3" fmla="*/ 400050 w 400050"/>
                <a:gd name="connsiteY3" fmla="*/ 34010 h 167360"/>
                <a:gd name="connsiteX4" fmla="*/ 385763 w 400050"/>
                <a:gd name="connsiteY4" fmla="*/ 110210 h 167360"/>
                <a:gd name="connsiteX5" fmla="*/ 0 w 400050"/>
                <a:gd name="connsiteY5" fmla="*/ 167360 h 167360"/>
                <a:gd name="connsiteX0" fmla="*/ 0 w 400050"/>
                <a:gd name="connsiteY0" fmla="*/ 167360 h 167360"/>
                <a:gd name="connsiteX1" fmla="*/ 9525 w 400050"/>
                <a:gd name="connsiteY1" fmla="*/ 122116 h 167360"/>
                <a:gd name="connsiteX2" fmla="*/ 333375 w 400050"/>
                <a:gd name="connsiteY2" fmla="*/ 672 h 167360"/>
                <a:gd name="connsiteX3" fmla="*/ 400050 w 400050"/>
                <a:gd name="connsiteY3" fmla="*/ 34010 h 167360"/>
                <a:gd name="connsiteX4" fmla="*/ 385763 w 400050"/>
                <a:gd name="connsiteY4" fmla="*/ 110210 h 167360"/>
                <a:gd name="connsiteX5" fmla="*/ 0 w 400050"/>
                <a:gd name="connsiteY5" fmla="*/ 167360 h 167360"/>
                <a:gd name="connsiteX0" fmla="*/ 0 w 400050"/>
                <a:gd name="connsiteY0" fmla="*/ 167360 h 167360"/>
                <a:gd name="connsiteX1" fmla="*/ 9525 w 400050"/>
                <a:gd name="connsiteY1" fmla="*/ 122116 h 167360"/>
                <a:gd name="connsiteX2" fmla="*/ 333375 w 400050"/>
                <a:gd name="connsiteY2" fmla="*/ 672 h 167360"/>
                <a:gd name="connsiteX3" fmla="*/ 400050 w 400050"/>
                <a:gd name="connsiteY3" fmla="*/ 34010 h 167360"/>
                <a:gd name="connsiteX4" fmla="*/ 385763 w 400050"/>
                <a:gd name="connsiteY4" fmla="*/ 110210 h 167360"/>
                <a:gd name="connsiteX5" fmla="*/ 0 w 400050"/>
                <a:gd name="connsiteY5" fmla="*/ 167360 h 167360"/>
                <a:gd name="connsiteX0" fmla="*/ 0 w 400050"/>
                <a:gd name="connsiteY0" fmla="*/ 167360 h 167360"/>
                <a:gd name="connsiteX1" fmla="*/ 9525 w 400050"/>
                <a:gd name="connsiteY1" fmla="*/ 122116 h 167360"/>
                <a:gd name="connsiteX2" fmla="*/ 333375 w 400050"/>
                <a:gd name="connsiteY2" fmla="*/ 672 h 167360"/>
                <a:gd name="connsiteX3" fmla="*/ 400050 w 400050"/>
                <a:gd name="connsiteY3" fmla="*/ 34010 h 167360"/>
                <a:gd name="connsiteX4" fmla="*/ 385763 w 400050"/>
                <a:gd name="connsiteY4" fmla="*/ 110210 h 167360"/>
                <a:gd name="connsiteX5" fmla="*/ 0 w 400050"/>
                <a:gd name="connsiteY5" fmla="*/ 167360 h 167360"/>
                <a:gd name="connsiteX0" fmla="*/ 0 w 400050"/>
                <a:gd name="connsiteY0" fmla="*/ 167360 h 167360"/>
                <a:gd name="connsiteX1" fmla="*/ 9525 w 400050"/>
                <a:gd name="connsiteY1" fmla="*/ 122116 h 167360"/>
                <a:gd name="connsiteX2" fmla="*/ 333375 w 400050"/>
                <a:gd name="connsiteY2" fmla="*/ 672 h 167360"/>
                <a:gd name="connsiteX3" fmla="*/ 400050 w 400050"/>
                <a:gd name="connsiteY3" fmla="*/ 34010 h 167360"/>
                <a:gd name="connsiteX4" fmla="*/ 385763 w 400050"/>
                <a:gd name="connsiteY4" fmla="*/ 110210 h 167360"/>
                <a:gd name="connsiteX5" fmla="*/ 0 w 400050"/>
                <a:gd name="connsiteY5" fmla="*/ 167360 h 167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0050" h="167360">
                  <a:moveTo>
                    <a:pt x="0" y="167360"/>
                  </a:moveTo>
                  <a:lnTo>
                    <a:pt x="9525" y="122116"/>
                  </a:lnTo>
                  <a:cubicBezTo>
                    <a:pt x="98425" y="7022"/>
                    <a:pt x="277812" y="-3297"/>
                    <a:pt x="333375" y="672"/>
                  </a:cubicBezTo>
                  <a:cubicBezTo>
                    <a:pt x="365125" y="2260"/>
                    <a:pt x="394493" y="15753"/>
                    <a:pt x="400050" y="34010"/>
                  </a:cubicBezTo>
                  <a:lnTo>
                    <a:pt x="385763" y="110210"/>
                  </a:lnTo>
                  <a:cubicBezTo>
                    <a:pt x="288131" y="110210"/>
                    <a:pt x="130969" y="119735"/>
                    <a:pt x="0" y="16736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50000"/>
                  </a:schemeClr>
                </a:gs>
                <a:gs pos="50000">
                  <a:schemeClr val="accent3"/>
                </a:gs>
                <a:gs pos="100000">
                  <a:schemeClr val="accent3">
                    <a:lumMod val="50000"/>
                  </a:schemeClr>
                </a:gs>
              </a:gsLst>
              <a:lin ang="10800000" scaled="1"/>
              <a:tileRect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37" name="Rectangle 89"/>
          <p:cNvSpPr>
            <a:spLocks noChangeArrowheads="1"/>
          </p:cNvSpPr>
          <p:nvPr/>
        </p:nvSpPr>
        <p:spPr bwMode="auto">
          <a:xfrm>
            <a:off x="1295401" y="1332444"/>
            <a:ext cx="68580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just"/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Căn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cứ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vào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nhu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cầu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thực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tiễn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định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kỳ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đánh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giá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chương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trình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đào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tạo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để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có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những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thiết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kế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bổ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xung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,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sao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cho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chương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trình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đảm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bảo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tính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hội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nhập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và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tiên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tiến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hướng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tới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đào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tạo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những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gì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xã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  <a:latin typeface="+mj-lt"/>
              </a:rPr>
              <a:t>hội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chemeClr val="accent4">
                    <a:lumMod val="10000"/>
                  </a:schemeClr>
                </a:solidFill>
                <a:latin typeface="+mj-lt"/>
              </a:rPr>
              <a:t>cần</a:t>
            </a:r>
            <a:r>
              <a:rPr lang="en-US" sz="2000" b="1" dirty="0">
                <a:solidFill>
                  <a:schemeClr val="accent4">
                    <a:lumMod val="10000"/>
                  </a:schemeClr>
                </a:solidFill>
                <a:latin typeface="+mj-lt"/>
              </a:rPr>
              <a:t>.</a:t>
            </a:r>
            <a:r>
              <a:rPr lang="en-US" sz="2000" b="1" dirty="0" smtClean="0">
                <a:solidFill>
                  <a:schemeClr val="accent4">
                    <a:lumMod val="10000"/>
                  </a:schemeClr>
                </a:solidFill>
                <a:latin typeface="+mj-lt"/>
              </a:rPr>
              <a:t> </a:t>
            </a:r>
            <a:endParaRPr lang="en-US" sz="2000" b="1" dirty="0">
              <a:solidFill>
                <a:schemeClr val="accent4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38" name="Rectangle 90"/>
          <p:cNvSpPr>
            <a:spLocks noChangeArrowheads="1"/>
          </p:cNvSpPr>
          <p:nvPr/>
        </p:nvSpPr>
        <p:spPr bwMode="auto">
          <a:xfrm>
            <a:off x="1295402" y="3320524"/>
            <a:ext cx="68580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lvl="0" indent="0" algn="just"/>
            <a:r>
              <a:rPr lang="en-US" sz="2000" dirty="0" err="1">
                <a:latin typeface="+mj-lt"/>
              </a:rPr>
              <a:t>Thiết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kế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lại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chương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trình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đào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tạo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theo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hướng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nghiệp</a:t>
            </a:r>
            <a:r>
              <a:rPr lang="en-US" sz="2000" dirty="0">
                <a:latin typeface="+mj-lt"/>
              </a:rPr>
              <a:t>; </a:t>
            </a:r>
            <a:r>
              <a:rPr lang="en-US" sz="2000" dirty="0" err="1">
                <a:latin typeface="+mj-lt"/>
              </a:rPr>
              <a:t>Phát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triển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tài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liệu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giảng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dạy</a:t>
            </a:r>
            <a:r>
              <a:rPr lang="en-US" sz="2000" dirty="0">
                <a:latin typeface="+mj-lt"/>
              </a:rPr>
              <a:t>; </a:t>
            </a:r>
            <a:r>
              <a:rPr lang="en-US" sz="2000" dirty="0" err="1">
                <a:latin typeface="+mj-lt"/>
              </a:rPr>
              <a:t>Tổ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chức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đánh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giá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quá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trình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đào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tạo</a:t>
            </a:r>
            <a:r>
              <a:rPr lang="en-US" sz="2000" dirty="0">
                <a:latin typeface="+mj-lt"/>
              </a:rPr>
              <a:t>, </a:t>
            </a:r>
            <a:r>
              <a:rPr lang="en-US" sz="2000" dirty="0" err="1">
                <a:latin typeface="+mj-lt"/>
              </a:rPr>
              <a:t>đảm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bảo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tính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liên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thông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và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mềm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dẻo</a:t>
            </a:r>
            <a:r>
              <a:rPr lang="en-US" sz="2000" dirty="0" smtClean="0">
                <a:latin typeface="+mj-lt"/>
              </a:rPr>
              <a:t>. </a:t>
            </a:r>
            <a:r>
              <a:rPr lang="en-US" sz="2000" dirty="0" err="1">
                <a:latin typeface="+mj-lt"/>
              </a:rPr>
              <a:t>Phải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chú</a:t>
            </a:r>
            <a:r>
              <a:rPr lang="en-US" sz="2000" dirty="0">
                <a:latin typeface="+mj-lt"/>
              </a:rPr>
              <a:t> ý </a:t>
            </a:r>
            <a:r>
              <a:rPr lang="en-US" sz="2000" dirty="0" err="1">
                <a:latin typeface="+mj-lt"/>
              </a:rPr>
              <a:t>đến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tính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khoa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học</a:t>
            </a:r>
            <a:r>
              <a:rPr lang="en-US" sz="2000" dirty="0" smtClean="0">
                <a:latin typeface="+mj-lt"/>
              </a:rPr>
              <a:t>, </a:t>
            </a:r>
            <a:r>
              <a:rPr lang="en-US" sz="2000" dirty="0" err="1">
                <a:latin typeface="+mj-lt"/>
              </a:rPr>
              <a:t>tính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cơ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bản</a:t>
            </a:r>
            <a:r>
              <a:rPr lang="en-US" sz="2000" dirty="0">
                <a:latin typeface="+mj-lt"/>
              </a:rPr>
              <a:t>, </a:t>
            </a:r>
            <a:r>
              <a:rPr lang="en-US" sz="2000" dirty="0" err="1">
                <a:latin typeface="+mj-lt"/>
              </a:rPr>
              <a:t>tính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hiện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đại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và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thiết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thực</a:t>
            </a:r>
            <a:r>
              <a:rPr lang="en-US" sz="2000" dirty="0" smtClean="0">
                <a:latin typeface="+mj-lt"/>
              </a:rPr>
              <a:t>.</a:t>
            </a:r>
            <a:endParaRPr lang="en-US" sz="2000" dirty="0">
              <a:latin typeface="+mj-lt"/>
            </a:endParaRPr>
          </a:p>
        </p:txBody>
      </p:sp>
      <p:sp>
        <p:nvSpPr>
          <p:cNvPr id="39" name="Rectangle 91"/>
          <p:cNvSpPr>
            <a:spLocks noChangeArrowheads="1"/>
          </p:cNvSpPr>
          <p:nvPr/>
        </p:nvSpPr>
        <p:spPr bwMode="auto">
          <a:xfrm>
            <a:off x="1295403" y="5301724"/>
            <a:ext cx="700518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just"/>
            <a:r>
              <a:rPr lang="en-US" sz="2000" dirty="0" err="1">
                <a:solidFill>
                  <a:srgbClr val="0000FF"/>
                </a:solidFill>
                <a:latin typeface="+mj-lt"/>
              </a:rPr>
              <a:t>T</a:t>
            </a:r>
            <a:r>
              <a:rPr lang="en-US" sz="2000" dirty="0" err="1" smtClean="0">
                <a:solidFill>
                  <a:srgbClr val="0000FF"/>
                </a:solidFill>
                <a:latin typeface="+mj-lt"/>
              </a:rPr>
              <a:t>hư</a:t>
            </a:r>
            <a:r>
              <a:rPr lang="en-US" sz="2000" dirty="0" smtClean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  <a:latin typeface="+mj-lt"/>
              </a:rPr>
              <a:t>viện</a:t>
            </a:r>
            <a:r>
              <a:rPr lang="en-US" sz="2000" dirty="0" smtClean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  <a:latin typeface="+mj-lt"/>
              </a:rPr>
              <a:t>mua</a:t>
            </a:r>
            <a:r>
              <a:rPr lang="en-US" sz="2000" dirty="0" smtClean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nhiều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sách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,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tổ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chức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dịch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thuật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nhiều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tài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liệu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chuyên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môn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. </a:t>
            </a:r>
            <a:r>
              <a:rPr lang="en-US" sz="2000" dirty="0" smtClean="0">
                <a:solidFill>
                  <a:srgbClr val="0000FF"/>
                </a:solidFill>
                <a:latin typeface="+mj-lt"/>
              </a:rPr>
              <a:t>GV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giới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thiệu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và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hướng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dẫn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smtClean="0">
                <a:solidFill>
                  <a:srgbClr val="0000FF"/>
                </a:solidFill>
                <a:latin typeface="+mj-lt"/>
              </a:rPr>
              <a:t>SV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những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tài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liệu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bắt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buộc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hoặc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cần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phải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đọc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.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C</a:t>
            </a:r>
            <a:r>
              <a:rPr lang="en-US" sz="2000" dirty="0" err="1" smtClean="0">
                <a:solidFill>
                  <a:srgbClr val="0000FF"/>
                </a:solidFill>
                <a:latin typeface="+mj-lt"/>
              </a:rPr>
              <a:t>ông</a:t>
            </a:r>
            <a:r>
              <a:rPr lang="en-US" sz="2000" dirty="0" smtClean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nghệ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thông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tin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phải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góp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phần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tích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cực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và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hiệu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  <a:latin typeface="+mj-lt"/>
              </a:rPr>
              <a:t>quả</a:t>
            </a:r>
            <a:r>
              <a:rPr lang="en-US" sz="2000" dirty="0" smtClean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trong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  <a:latin typeface="+mj-lt"/>
              </a:rPr>
              <a:t>quá</a:t>
            </a:r>
            <a:r>
              <a:rPr lang="en-US" sz="2000" dirty="0" smtClean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  <a:latin typeface="+mj-lt"/>
              </a:rPr>
              <a:t>trình</a:t>
            </a:r>
            <a:r>
              <a:rPr lang="en-US" sz="2000" dirty="0" smtClean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dạy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+mj-lt"/>
              </a:rPr>
              <a:t>và</a:t>
            </a:r>
            <a:r>
              <a:rPr lang="en-US" sz="20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  <a:latin typeface="+mj-lt"/>
              </a:rPr>
              <a:t>học</a:t>
            </a:r>
            <a:r>
              <a:rPr lang="en-US" sz="2000" dirty="0" smtClean="0">
                <a:solidFill>
                  <a:srgbClr val="0000FF"/>
                </a:solidFill>
                <a:latin typeface="+mj-lt"/>
              </a:rPr>
              <a:t>.</a:t>
            </a:r>
            <a:endParaRPr lang="en-US" sz="2000" dirty="0">
              <a:solidFill>
                <a:srgbClr val="0000FF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8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52488"/>
          </a:xfrm>
          <a:gradFill flip="none" rotWithShape="1">
            <a:gsLst>
              <a:gs pos="0">
                <a:srgbClr val="FFFF00"/>
              </a:gs>
              <a:gs pos="50000">
                <a:schemeClr val="accent1">
                  <a:lumMod val="20000"/>
                  <a:lumOff val="80000"/>
                </a:schemeClr>
              </a:gs>
              <a:gs pos="100000">
                <a:srgbClr val="66FF33"/>
              </a:gs>
            </a:gsLst>
            <a:lin ang="54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6350" lvl="1"/>
            <a:r>
              <a:rPr lang="en-US" sz="2000" b="1" dirty="0">
                <a:solidFill>
                  <a:srgbClr val="FF00FF"/>
                </a:solidFill>
                <a:effectLst/>
                <a:latin typeface="+mj-lt"/>
              </a:rPr>
              <a:t>2. CÁC GIẢI PHÁP NÂNG CAO CHẤT LƯỢNG ĐÀO TẠO </a:t>
            </a:r>
            <a:r>
              <a:rPr lang="en-US" sz="2400" b="1" dirty="0" smtClean="0">
                <a:solidFill>
                  <a:srgbClr val="FF00FF"/>
                </a:solidFill>
                <a:effectLst/>
              </a:rPr>
              <a:t/>
            </a:r>
            <a:br>
              <a:rPr lang="en-US" sz="2400" b="1" dirty="0" smtClean="0">
                <a:solidFill>
                  <a:srgbClr val="FF00FF"/>
                </a:solidFill>
                <a:effectLst/>
              </a:rPr>
            </a:br>
            <a:r>
              <a:rPr lang="en-US" sz="2400" b="1" dirty="0" smtClean="0">
                <a:solidFill>
                  <a:srgbClr val="0000CC"/>
                </a:solidFill>
                <a:effectLst/>
                <a:latin typeface="+mj-lt"/>
              </a:rPr>
              <a:t>2.4. PHÁT TRIỂN CHƯƠNG TRÌNH VÀ TÀI LIỆU GIẢNG DẠY</a:t>
            </a:r>
            <a:endParaRPr lang="en-US" sz="2400" b="1" dirty="0">
              <a:solidFill>
                <a:srgbClr val="0000CC"/>
              </a:solidFill>
              <a:effectLst/>
              <a:latin typeface="+mj-lt"/>
            </a:endParaRPr>
          </a:p>
        </p:txBody>
      </p:sp>
      <p:grpSp>
        <p:nvGrpSpPr>
          <p:cNvPr id="34" name="Group 3"/>
          <p:cNvGrpSpPr>
            <a:grpSpLocks/>
          </p:cNvGrpSpPr>
          <p:nvPr/>
        </p:nvGrpSpPr>
        <p:grpSpPr bwMode="auto">
          <a:xfrm>
            <a:off x="457200" y="1690609"/>
            <a:ext cx="762000" cy="665162"/>
            <a:chOff x="1110" y="2656"/>
            <a:chExt cx="1549" cy="1351"/>
          </a:xfrm>
        </p:grpSpPr>
        <p:sp>
          <p:nvSpPr>
            <p:cNvPr id="35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36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41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flip="none" rotWithShape="1">
              <a:gsLst>
                <a:gs pos="0">
                  <a:srgbClr val="0099FF">
                    <a:shade val="30000"/>
                    <a:satMod val="115000"/>
                  </a:srgbClr>
                </a:gs>
                <a:gs pos="50000">
                  <a:srgbClr val="0099FF">
                    <a:shade val="67500"/>
                    <a:satMod val="115000"/>
                  </a:srgbClr>
                </a:gs>
                <a:gs pos="100000">
                  <a:srgbClr val="0099F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</p:grpSp>
      <p:sp>
        <p:nvSpPr>
          <p:cNvPr id="42" name="Text Box 13"/>
          <p:cNvSpPr txBox="1">
            <a:spLocks noChangeArrowheads="1"/>
          </p:cNvSpPr>
          <p:nvPr/>
        </p:nvSpPr>
        <p:spPr bwMode="gray">
          <a:xfrm>
            <a:off x="663649" y="1803548"/>
            <a:ext cx="354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0" hangingPunct="0"/>
            <a:r>
              <a:rPr lang="en-US" altLang="en-US" sz="2400" b="1" dirty="0"/>
              <a:t>1</a:t>
            </a:r>
          </a:p>
        </p:txBody>
      </p:sp>
      <p:grpSp>
        <p:nvGrpSpPr>
          <p:cNvPr id="44" name="Group 3"/>
          <p:cNvGrpSpPr>
            <a:grpSpLocks/>
          </p:cNvGrpSpPr>
          <p:nvPr/>
        </p:nvGrpSpPr>
        <p:grpSpPr bwMode="auto">
          <a:xfrm>
            <a:off x="475344" y="3693901"/>
            <a:ext cx="762000" cy="665162"/>
            <a:chOff x="1110" y="2656"/>
            <a:chExt cx="1549" cy="1351"/>
          </a:xfrm>
        </p:grpSpPr>
        <p:sp>
          <p:nvSpPr>
            <p:cNvPr id="45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46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47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</p:grpSp>
      <p:sp>
        <p:nvSpPr>
          <p:cNvPr id="52" name="Text Box 13"/>
          <p:cNvSpPr txBox="1">
            <a:spLocks noChangeArrowheads="1"/>
          </p:cNvSpPr>
          <p:nvPr/>
        </p:nvSpPr>
        <p:spPr bwMode="gray">
          <a:xfrm>
            <a:off x="671107" y="3792326"/>
            <a:ext cx="3561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0" hangingPunct="0"/>
            <a:r>
              <a:rPr lang="en-US" altLang="en-US" sz="2400" b="1" dirty="0"/>
              <a:t>2</a:t>
            </a:r>
          </a:p>
        </p:txBody>
      </p:sp>
      <p:grpSp>
        <p:nvGrpSpPr>
          <p:cNvPr id="48" name="Group 7"/>
          <p:cNvGrpSpPr>
            <a:grpSpLocks/>
          </p:cNvGrpSpPr>
          <p:nvPr/>
        </p:nvGrpSpPr>
        <p:grpSpPr bwMode="auto">
          <a:xfrm>
            <a:off x="457200" y="5610349"/>
            <a:ext cx="838200" cy="731678"/>
            <a:chOff x="3174" y="2656"/>
            <a:chExt cx="1549" cy="1351"/>
          </a:xfrm>
        </p:grpSpPr>
        <p:sp>
          <p:nvSpPr>
            <p:cNvPr id="49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50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51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</p:grpSp>
      <p:sp>
        <p:nvSpPr>
          <p:cNvPr id="53" name="Text Box 16"/>
          <p:cNvSpPr txBox="1">
            <a:spLocks noChangeArrowheads="1"/>
          </p:cNvSpPr>
          <p:nvPr/>
        </p:nvSpPr>
        <p:spPr bwMode="gray">
          <a:xfrm>
            <a:off x="691063" y="5742032"/>
            <a:ext cx="3561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0" hangingPunct="0"/>
            <a:r>
              <a:rPr lang="en-US" altLang="en-US" sz="2400" b="1" dirty="0">
                <a:solidFill>
                  <a:schemeClr val="accent4">
                    <a:lumMod val="10000"/>
                  </a:schemeClr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894440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6" grpId="0" animBg="1"/>
      <p:bldP spid="30" grpId="0" animBg="1"/>
      <p:bldP spid="37" grpId="0"/>
      <p:bldP spid="38" grpId="0"/>
      <p:bldP spid="39" grpId="0"/>
      <p:bldP spid="58" grpId="0" animBg="1"/>
      <p:bldP spid="42" grpId="0"/>
      <p:bldP spid="52" grpId="0"/>
      <p:bldP spid="5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  <a:gradFill flip="none" rotWithShape="1">
            <a:gsLst>
              <a:gs pos="0">
                <a:srgbClr val="FFFF00"/>
              </a:gs>
              <a:gs pos="50000">
                <a:schemeClr val="accent1">
                  <a:lumMod val="20000"/>
                  <a:lumOff val="80000"/>
                </a:schemeClr>
              </a:gs>
              <a:gs pos="100000">
                <a:srgbClr val="66FF33"/>
              </a:gs>
            </a:gsLst>
            <a:lin ang="54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lvl="1">
              <a:lnSpc>
                <a:spcPct val="130000"/>
              </a:lnSpc>
            </a:pPr>
            <a:r>
              <a:rPr lang="en-US" sz="2000" b="1" dirty="0">
                <a:solidFill>
                  <a:srgbClr val="FF00FF"/>
                </a:solidFill>
                <a:effectLst/>
                <a:latin typeface="+mj-lt"/>
              </a:rPr>
              <a:t>2. CÁC GIẢI PHÁP NÂNG CAO CHẤT LƯỢNG ĐÀO TẠO </a:t>
            </a:r>
            <a:r>
              <a:rPr lang="en-US" sz="2000" b="1" dirty="0" smtClean="0">
                <a:solidFill>
                  <a:srgbClr val="FF00FF"/>
                </a:solidFill>
                <a:effectLst/>
              </a:rPr>
              <a:t/>
            </a:r>
            <a:br>
              <a:rPr lang="en-US" sz="2000" b="1" dirty="0" smtClean="0">
                <a:solidFill>
                  <a:srgbClr val="FF00FF"/>
                </a:solidFill>
                <a:effectLst/>
              </a:rPr>
            </a:br>
            <a:r>
              <a:rPr lang="en-US" sz="2100" b="1" dirty="0" smtClean="0">
                <a:solidFill>
                  <a:srgbClr val="0000CC"/>
                </a:solidFill>
                <a:effectLst/>
                <a:latin typeface="+mj-lt"/>
              </a:rPr>
              <a:t>2.5. BỒI D­ƯỠNG PH­ƯƠNG PHÁP TỰ HỌC, TỰ NGHIÊN CỨU CHO SV</a:t>
            </a:r>
            <a:endParaRPr lang="en-US" sz="2100" b="1" dirty="0">
              <a:solidFill>
                <a:srgbClr val="0000CC"/>
              </a:solidFill>
              <a:effectLst/>
              <a:latin typeface="+mj-lt"/>
            </a:endParaRPr>
          </a:p>
        </p:txBody>
      </p:sp>
      <p:sp>
        <p:nvSpPr>
          <p:cNvPr id="59" name="Oval 58"/>
          <p:cNvSpPr/>
          <p:nvPr/>
        </p:nvSpPr>
        <p:spPr>
          <a:xfrm rot="120000">
            <a:off x="743242" y="1745938"/>
            <a:ext cx="2097972" cy="1574931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outerShdw blurRad="266700" dist="127000" dir="588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18899981" lon="0" rev="120000"/>
            </a:camera>
            <a:lightRig rig="twoPt" dir="t"/>
          </a:scene3d>
          <a:sp3d extrusionH="311150" prstMaterial="plastic">
            <a:bevelT h="0" prst="relaxedInset"/>
            <a:bevelB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rgbClr val="FFFF00"/>
                </a:solidFill>
                <a:latin typeface="+mj-lt"/>
                <a:cs typeface="Arial" pitchFamily="34" charset="0"/>
              </a:rPr>
              <a:t>Tăng</a:t>
            </a:r>
            <a:r>
              <a:rPr lang="en-US" sz="2000" b="1" dirty="0" smtClean="0">
                <a:solidFill>
                  <a:srgbClr val="FFFF00"/>
                </a:solidFill>
                <a:latin typeface="+mj-lt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  <a:latin typeface="+mj-lt"/>
                <a:cs typeface="Arial" pitchFamily="34" charset="0"/>
              </a:rPr>
              <a:t>cường</a:t>
            </a:r>
            <a:r>
              <a:rPr lang="en-US" sz="2000" b="1" dirty="0" smtClean="0">
                <a:solidFill>
                  <a:srgbClr val="FFFF00"/>
                </a:solidFill>
                <a:latin typeface="+mj-lt"/>
                <a:cs typeface="Arial" pitchFamily="34" charset="0"/>
              </a:rPr>
              <a:t>  </a:t>
            </a:r>
            <a:r>
              <a:rPr lang="en-US" sz="2000" b="1" dirty="0" err="1" smtClean="0">
                <a:solidFill>
                  <a:srgbClr val="FFFF00"/>
                </a:solidFill>
                <a:latin typeface="+mj-lt"/>
                <a:cs typeface="Arial" pitchFamily="34" charset="0"/>
              </a:rPr>
              <a:t>vài</a:t>
            </a:r>
            <a:r>
              <a:rPr lang="en-US" sz="2000" b="1" dirty="0" smtClean="0">
                <a:solidFill>
                  <a:srgbClr val="FFFF00"/>
                </a:solidFill>
                <a:latin typeface="+mj-lt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  <a:latin typeface="+mj-lt"/>
                <a:cs typeface="Arial" pitchFamily="34" charset="0"/>
              </a:rPr>
              <a:t>trò</a:t>
            </a:r>
            <a:r>
              <a:rPr lang="en-US" sz="2000" b="1" dirty="0">
                <a:solidFill>
                  <a:srgbClr val="FFFF00"/>
                </a:solidFill>
                <a:latin typeface="+mj-lt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  <a:latin typeface="+mj-lt"/>
                <a:cs typeface="Arial" pitchFamily="34" charset="0"/>
              </a:rPr>
              <a:t>của</a:t>
            </a:r>
            <a:r>
              <a:rPr lang="en-US" sz="2000" b="1" dirty="0" smtClean="0">
                <a:solidFill>
                  <a:srgbClr val="FFFF00"/>
                </a:solidFill>
                <a:latin typeface="+mj-lt"/>
                <a:cs typeface="Arial" pitchFamily="34" charset="0"/>
              </a:rPr>
              <a:t> GVCN </a:t>
            </a:r>
            <a:r>
              <a:rPr lang="en-US" sz="2000" b="1" dirty="0" err="1" smtClean="0">
                <a:solidFill>
                  <a:srgbClr val="FFFF00"/>
                </a:solidFill>
                <a:latin typeface="+mj-lt"/>
                <a:cs typeface="Arial" pitchFamily="34" charset="0"/>
              </a:rPr>
              <a:t>và</a:t>
            </a:r>
            <a:r>
              <a:rPr lang="en-US" sz="2000" b="1" dirty="0">
                <a:solidFill>
                  <a:srgbClr val="FFFF00"/>
                </a:solidFill>
                <a:latin typeface="+mj-lt"/>
                <a:cs typeface="Arial" pitchFamily="34" charset="0"/>
              </a:rPr>
              <a:t> </a:t>
            </a:r>
            <a:r>
              <a:rPr lang="en-US" sz="2000" b="1" dirty="0" smtClean="0">
                <a:solidFill>
                  <a:srgbClr val="FFFF00"/>
                </a:solidFill>
                <a:latin typeface="+mj-lt"/>
                <a:cs typeface="Arial" pitchFamily="34" charset="0"/>
              </a:rPr>
              <a:t>CVHT</a:t>
            </a:r>
            <a:endParaRPr lang="en-US" sz="2000" b="1" dirty="0">
              <a:solidFill>
                <a:srgbClr val="FFFF00"/>
              </a:solidFill>
              <a:latin typeface="+mj-lt"/>
              <a:cs typeface="Arial" pitchFamily="34" charset="0"/>
            </a:endParaRPr>
          </a:p>
        </p:txBody>
      </p:sp>
      <p:sp>
        <p:nvSpPr>
          <p:cNvPr id="60" name="Oval 59"/>
          <p:cNvSpPr/>
          <p:nvPr/>
        </p:nvSpPr>
        <p:spPr>
          <a:xfrm rot="120000">
            <a:off x="3041711" y="795408"/>
            <a:ext cx="1990119" cy="1574931"/>
          </a:xfrm>
          <a:prstGeom prst="ellipse">
            <a:avLst/>
          </a:prstGeom>
          <a:solidFill>
            <a:srgbClr val="CC66FF"/>
          </a:solidFill>
          <a:ln>
            <a:noFill/>
          </a:ln>
          <a:effectLst>
            <a:outerShdw blurRad="266700" dist="127000" dir="588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18899981" lon="0" rev="120000"/>
            </a:camera>
            <a:lightRig rig="twoPt" dir="t"/>
          </a:scene3d>
          <a:sp3d extrusionH="311150" prstMaterial="plastic">
            <a:bevelT h="0" prst="relaxedInset"/>
            <a:bevelB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latin typeface="+mj-lt"/>
                <a:cs typeface="Arial" pitchFamily="34" charset="0"/>
              </a:rPr>
              <a:t>KK GV </a:t>
            </a:r>
            <a:r>
              <a:rPr lang="en-US" sz="2000" b="1" dirty="0" err="1">
                <a:solidFill>
                  <a:srgbClr val="0000FF"/>
                </a:solidFill>
                <a:latin typeface="+mj-lt"/>
                <a:cs typeface="Arial" pitchFamily="34" charset="0"/>
              </a:rPr>
              <a:t>s</a:t>
            </a:r>
            <a:r>
              <a:rPr lang="en-US" sz="2000" b="1" dirty="0" err="1" smtClean="0">
                <a:solidFill>
                  <a:srgbClr val="0000FF"/>
                </a:solidFill>
                <a:latin typeface="+mj-lt"/>
                <a:cs typeface="Arial" pitchFamily="34" charset="0"/>
              </a:rPr>
              <a:t>ử</a:t>
            </a:r>
            <a:r>
              <a:rPr lang="en-US" sz="2000" b="1" dirty="0" smtClean="0">
                <a:solidFill>
                  <a:srgbClr val="0000FF"/>
                </a:solidFill>
                <a:latin typeface="+mj-lt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  <a:latin typeface="+mj-lt"/>
                <a:cs typeface="Arial" pitchFamily="34" charset="0"/>
              </a:rPr>
              <a:t>dụng</a:t>
            </a:r>
            <a:r>
              <a:rPr lang="en-US" sz="2000" b="1" dirty="0" smtClean="0">
                <a:solidFill>
                  <a:srgbClr val="0000FF"/>
                </a:solidFill>
                <a:latin typeface="+mj-lt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  <a:latin typeface="+mj-lt"/>
                <a:cs typeface="Arial" pitchFamily="34" charset="0"/>
              </a:rPr>
              <a:t>các</a:t>
            </a:r>
            <a:r>
              <a:rPr lang="en-US" sz="2000" b="1" dirty="0" smtClean="0">
                <a:solidFill>
                  <a:srgbClr val="0000FF"/>
                </a:solidFill>
                <a:latin typeface="+mj-lt"/>
                <a:cs typeface="Arial" pitchFamily="34" charset="0"/>
              </a:rPr>
              <a:t> PP </a:t>
            </a:r>
            <a:r>
              <a:rPr lang="en-US" sz="2000" b="1" dirty="0" err="1" smtClean="0">
                <a:solidFill>
                  <a:srgbClr val="0000FF"/>
                </a:solidFill>
                <a:latin typeface="+mj-lt"/>
                <a:cs typeface="Arial" pitchFamily="34" charset="0"/>
              </a:rPr>
              <a:t>giảng</a:t>
            </a:r>
            <a:r>
              <a:rPr lang="en-US" sz="2000" b="1" dirty="0" smtClean="0">
                <a:solidFill>
                  <a:srgbClr val="0000FF"/>
                </a:solidFill>
                <a:latin typeface="+mj-lt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  <a:latin typeface="+mj-lt"/>
                <a:cs typeface="Arial" pitchFamily="34" charset="0"/>
              </a:rPr>
              <a:t>dạy</a:t>
            </a:r>
            <a:r>
              <a:rPr lang="en-US" sz="2000" b="1" dirty="0" smtClean="0">
                <a:solidFill>
                  <a:srgbClr val="0000FF"/>
                </a:solidFill>
                <a:latin typeface="+mj-lt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  <a:latin typeface="+mj-lt"/>
                <a:cs typeface="Arial" pitchFamily="34" charset="0"/>
              </a:rPr>
              <a:t>mới</a:t>
            </a:r>
            <a:endParaRPr lang="en-US" sz="2000" b="1" dirty="0">
              <a:solidFill>
                <a:srgbClr val="0000FF"/>
              </a:solidFill>
              <a:latin typeface="+mj-lt"/>
              <a:cs typeface="Arial" pitchFamily="34" charset="0"/>
            </a:endParaRPr>
          </a:p>
        </p:txBody>
      </p:sp>
      <p:sp>
        <p:nvSpPr>
          <p:cNvPr id="61" name="Oval 60"/>
          <p:cNvSpPr/>
          <p:nvPr/>
        </p:nvSpPr>
        <p:spPr>
          <a:xfrm rot="120000">
            <a:off x="5694704" y="1195707"/>
            <a:ext cx="1990119" cy="1574931"/>
          </a:xfrm>
          <a:prstGeom prst="ellipse">
            <a:avLst/>
          </a:prstGeom>
          <a:solidFill>
            <a:srgbClr val="33CC33"/>
          </a:solidFill>
          <a:ln>
            <a:noFill/>
          </a:ln>
          <a:effectLst>
            <a:outerShdw blurRad="266700" dist="127000" dir="588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18899981" lon="0" rev="120000"/>
            </a:camera>
            <a:lightRig rig="twoPt" dir="t"/>
          </a:scene3d>
          <a:sp3d extrusionH="311150" prstMaterial="plastic">
            <a:bevelT h="0" prst="relaxedInset"/>
            <a:bevelB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rgbClr val="002060"/>
                </a:solidFill>
                <a:latin typeface="+mj-lt"/>
                <a:cs typeface="Arial" pitchFamily="34" charset="0"/>
              </a:rPr>
              <a:t>Học</a:t>
            </a:r>
            <a:r>
              <a:rPr lang="en-US" sz="2000" b="1" dirty="0" smtClean="0">
                <a:solidFill>
                  <a:srgbClr val="002060"/>
                </a:solidFill>
                <a:latin typeface="+mj-lt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+mj-lt"/>
                <a:cs typeface="Arial" pitchFamily="34" charset="0"/>
              </a:rPr>
              <a:t>dựa</a:t>
            </a:r>
            <a:r>
              <a:rPr lang="en-US" sz="2000" b="1" dirty="0" smtClean="0">
                <a:solidFill>
                  <a:srgbClr val="002060"/>
                </a:solidFill>
                <a:latin typeface="+mj-lt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+mj-lt"/>
                <a:cs typeface="Arial" pitchFamily="34" charset="0"/>
              </a:rPr>
              <a:t>vào</a:t>
            </a:r>
            <a:r>
              <a:rPr lang="en-US" sz="2000" b="1" dirty="0" smtClean="0">
                <a:solidFill>
                  <a:srgbClr val="002060"/>
                </a:solidFill>
                <a:latin typeface="+mj-lt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+mj-lt"/>
                <a:cs typeface="Arial" pitchFamily="34" charset="0"/>
              </a:rPr>
              <a:t>dự</a:t>
            </a:r>
            <a:r>
              <a:rPr lang="en-US" sz="2000" b="1" dirty="0" smtClean="0">
                <a:solidFill>
                  <a:srgbClr val="002060"/>
                </a:solidFill>
                <a:latin typeface="+mj-lt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+mj-lt"/>
                <a:cs typeface="Arial" pitchFamily="34" charset="0"/>
              </a:rPr>
              <a:t>án</a:t>
            </a:r>
            <a:endParaRPr lang="en-US" sz="2000" b="1" dirty="0">
              <a:solidFill>
                <a:srgbClr val="002060"/>
              </a:solidFill>
              <a:latin typeface="+mj-lt"/>
              <a:cs typeface="Arial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 rot="2078120">
            <a:off x="2380858" y="3102548"/>
            <a:ext cx="860239" cy="137309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266700" dist="127000" dir="588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19062480" lon="1651281" rev="20568397"/>
            </a:camera>
            <a:lightRig rig="twoPt" dir="t"/>
          </a:scene3d>
          <a:sp3d extrusionH="311150" prstMaterial="plastic">
            <a:bevelT h="0" prst="relaxedInset"/>
            <a:bevelB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Arial Black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 rot="5227964">
            <a:off x="3652343" y="2583610"/>
            <a:ext cx="1135242" cy="136522"/>
          </a:xfrm>
          <a:prstGeom prst="rect">
            <a:avLst/>
          </a:prstGeom>
          <a:solidFill>
            <a:srgbClr val="CC66FF"/>
          </a:solidFill>
          <a:ln>
            <a:noFill/>
          </a:ln>
          <a:effectLst>
            <a:outerShdw blurRad="266700" dist="127000" dir="588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21213039" lon="1351307" rev="147934"/>
            </a:camera>
            <a:lightRig rig="twoPt" dir="t"/>
          </a:scene3d>
          <a:sp3d extrusionH="311150" prstMaterial="plastic">
            <a:bevelT h="0" prst="relaxedInset"/>
            <a:bevelB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Arial Black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 rot="7153177">
            <a:off x="5323674" y="2809383"/>
            <a:ext cx="1059560" cy="138922"/>
          </a:xfrm>
          <a:prstGeom prst="rect">
            <a:avLst/>
          </a:prstGeom>
          <a:solidFill>
            <a:srgbClr val="33CC33"/>
          </a:solidFill>
          <a:ln>
            <a:noFill/>
          </a:ln>
          <a:effectLst>
            <a:outerShdw blurRad="266700" dist="127000" dir="588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318229" lon="424405" rev="21461238"/>
            </a:camera>
            <a:lightRig rig="twoPt" dir="t"/>
          </a:scene3d>
          <a:sp3d extrusionH="311150" prstMaterial="plastic">
            <a:bevelT h="0" prst="relaxedInset"/>
            <a:bevelB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Arial Black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 rot="11092697">
            <a:off x="5930731" y="3907588"/>
            <a:ext cx="860239" cy="137309"/>
          </a:xfrm>
          <a:prstGeom prst="rect">
            <a:avLst/>
          </a:prstGeom>
          <a:solidFill>
            <a:srgbClr val="FF5050"/>
          </a:solidFill>
          <a:ln>
            <a:noFill/>
          </a:ln>
          <a:effectLst>
            <a:outerShdw blurRad="266700" dist="127000" dir="588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2098194" lon="144227" rev="21103529"/>
            </a:camera>
            <a:lightRig rig="twoPt" dir="t"/>
          </a:scene3d>
          <a:sp3d extrusionH="311150" prstMaterial="plastic">
            <a:bevelT h="0" prst="relaxedInset"/>
            <a:bevelB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Arial Black" pitchFamily="34" charset="0"/>
            </a:endParaRPr>
          </a:p>
        </p:txBody>
      </p:sp>
      <p:sp>
        <p:nvSpPr>
          <p:cNvPr id="67" name="Rectangle 66"/>
          <p:cNvSpPr/>
          <p:nvPr/>
        </p:nvSpPr>
        <p:spPr>
          <a:xfrm rot="14439548">
            <a:off x="4915824" y="5044738"/>
            <a:ext cx="1525882" cy="13892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266700" dist="127000" dir="588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310665" lon="20788771" rev="4715"/>
            </a:camera>
            <a:lightRig rig="twoPt" dir="t"/>
          </a:scene3d>
          <a:sp3d extrusionH="311150" prstMaterial="plastic">
            <a:bevelT h="0" prst="relaxedInset"/>
            <a:bevelB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Arial Black" pitchFamily="34" charset="0"/>
            </a:endParaRPr>
          </a:p>
        </p:txBody>
      </p:sp>
      <p:sp>
        <p:nvSpPr>
          <p:cNvPr id="68" name="Rectangle 67"/>
          <p:cNvSpPr/>
          <p:nvPr/>
        </p:nvSpPr>
        <p:spPr>
          <a:xfrm rot="16719758">
            <a:off x="3034590" y="5226669"/>
            <a:ext cx="1525882" cy="138922"/>
          </a:xfrm>
          <a:prstGeom prst="rect">
            <a:avLst/>
          </a:prstGeom>
          <a:solidFill>
            <a:srgbClr val="FDDF03"/>
          </a:solidFill>
          <a:ln>
            <a:noFill/>
          </a:ln>
          <a:effectLst>
            <a:outerShdw blurRad="266700" dist="127000" dir="588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21331322" lon="20774885" rev="160289"/>
            </a:camera>
            <a:lightRig rig="twoPt" dir="t"/>
          </a:scene3d>
          <a:sp3d extrusionH="311150" prstMaterial="plastic">
            <a:bevelT h="0" prst="relaxedInset"/>
            <a:bevelB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Arial Black" pitchFamily="34" charset="0"/>
            </a:endParaRPr>
          </a:p>
        </p:txBody>
      </p:sp>
      <p:sp>
        <p:nvSpPr>
          <p:cNvPr id="69" name="Rectangle 68"/>
          <p:cNvSpPr/>
          <p:nvPr/>
        </p:nvSpPr>
        <p:spPr>
          <a:xfrm rot="19498261">
            <a:off x="1701225" y="4462853"/>
            <a:ext cx="1517141" cy="139722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12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outerShdw blurRad="266700" dist="127000" dir="588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20699206" lon="62106" rev="87844"/>
            </a:camera>
            <a:lightRig rig="twoPt" dir="t"/>
          </a:scene3d>
          <a:sp3d extrusionH="311150" prstMaterial="plastic">
            <a:bevelT h="0" prst="relaxedInset"/>
            <a:bevelB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Arial Black" pitchFamily="34" charset="0"/>
            </a:endParaRPr>
          </a:p>
        </p:txBody>
      </p:sp>
      <p:sp>
        <p:nvSpPr>
          <p:cNvPr id="70" name="Oval 69"/>
          <p:cNvSpPr/>
          <p:nvPr/>
        </p:nvSpPr>
        <p:spPr>
          <a:xfrm rot="120000">
            <a:off x="5301947" y="5086578"/>
            <a:ext cx="1990119" cy="157493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266700" dist="127000" dir="588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18899981" lon="0" rev="120000"/>
            </a:camera>
            <a:lightRig rig="twoPt" dir="t"/>
          </a:scene3d>
          <a:sp3d extrusionH="311150" prstMaterial="plastic">
            <a:bevelT h="0" prst="relaxedInset"/>
            <a:bevelB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err="1">
                <a:solidFill>
                  <a:srgbClr val="9900CC"/>
                </a:solidFill>
                <a:latin typeface="+mj-lt"/>
                <a:cs typeface="Arial" pitchFamily="34" charset="0"/>
              </a:rPr>
              <a:t>Học</a:t>
            </a:r>
            <a:r>
              <a:rPr lang="en-US" sz="2000" b="1" dirty="0">
                <a:solidFill>
                  <a:srgbClr val="9900CC"/>
                </a:solidFill>
                <a:latin typeface="+mj-lt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9900CC"/>
                </a:solidFill>
                <a:latin typeface="+mj-lt"/>
                <a:cs typeface="Arial" pitchFamily="34" charset="0"/>
              </a:rPr>
              <a:t>theo</a:t>
            </a:r>
            <a:r>
              <a:rPr lang="en-US" sz="2000" b="1" dirty="0" smtClean="0">
                <a:solidFill>
                  <a:srgbClr val="9900CC"/>
                </a:solidFill>
                <a:latin typeface="+mj-lt"/>
                <a:cs typeface="Arial" pitchFamily="34" charset="0"/>
              </a:rPr>
              <a:t> NC </a:t>
            </a:r>
            <a:r>
              <a:rPr lang="en-US" sz="2000" b="1" dirty="0" err="1" smtClean="0">
                <a:solidFill>
                  <a:srgbClr val="9900CC"/>
                </a:solidFill>
                <a:latin typeface="+mj-lt"/>
                <a:cs typeface="Arial" pitchFamily="34" charset="0"/>
              </a:rPr>
              <a:t>tình</a:t>
            </a:r>
            <a:r>
              <a:rPr lang="en-US" sz="2000" b="1" dirty="0" smtClean="0">
                <a:solidFill>
                  <a:srgbClr val="9900CC"/>
                </a:solidFill>
                <a:latin typeface="+mj-lt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9900CC"/>
                </a:solidFill>
                <a:latin typeface="+mj-lt"/>
                <a:cs typeface="Arial" pitchFamily="34" charset="0"/>
              </a:rPr>
              <a:t>huống</a:t>
            </a:r>
            <a:endParaRPr lang="en-US" sz="2000" b="1" dirty="0">
              <a:solidFill>
                <a:srgbClr val="9900CC"/>
              </a:solidFill>
              <a:latin typeface="+mj-lt"/>
              <a:cs typeface="Arial" pitchFamily="34" charset="0"/>
            </a:endParaRPr>
          </a:p>
        </p:txBody>
      </p:sp>
      <p:sp>
        <p:nvSpPr>
          <p:cNvPr id="71" name="Oval 70"/>
          <p:cNvSpPr/>
          <p:nvPr/>
        </p:nvSpPr>
        <p:spPr>
          <a:xfrm rot="120000">
            <a:off x="2521829" y="5206869"/>
            <a:ext cx="1990119" cy="1574931"/>
          </a:xfrm>
          <a:prstGeom prst="ellipse">
            <a:avLst/>
          </a:prstGeom>
          <a:solidFill>
            <a:srgbClr val="FDDF03"/>
          </a:solidFill>
          <a:ln>
            <a:noFill/>
          </a:ln>
          <a:effectLst>
            <a:outerShdw blurRad="266700" dist="127000" dir="588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18899981" lon="0" rev="120000"/>
            </a:camera>
            <a:lightRig rig="twoPt" dir="t"/>
          </a:scene3d>
          <a:sp3d extrusionH="311150" prstMaterial="plastic">
            <a:bevelT h="0" prst="relaxedInset"/>
            <a:bevelB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err="1">
                <a:solidFill>
                  <a:schemeClr val="accent4">
                    <a:lumMod val="10000"/>
                  </a:schemeClr>
                </a:solidFill>
                <a:latin typeface="+mj-lt"/>
                <a:cs typeface="Arial" pitchFamily="34" charset="0"/>
              </a:rPr>
              <a:t>Học</a:t>
            </a:r>
            <a:r>
              <a:rPr lang="en-US" sz="2000" b="1" dirty="0">
                <a:solidFill>
                  <a:schemeClr val="accent4">
                    <a:lumMod val="10000"/>
                  </a:schemeClr>
                </a:solidFill>
                <a:latin typeface="+mj-lt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chemeClr val="accent4">
                    <a:lumMod val="10000"/>
                  </a:schemeClr>
                </a:solidFill>
                <a:latin typeface="+mj-lt"/>
                <a:cs typeface="Arial" pitchFamily="34" charset="0"/>
              </a:rPr>
              <a:t>thông</a:t>
            </a:r>
            <a:r>
              <a:rPr lang="en-US" sz="2000" b="1" dirty="0" smtClean="0">
                <a:solidFill>
                  <a:schemeClr val="accent4">
                    <a:lumMod val="10000"/>
                  </a:schemeClr>
                </a:solidFill>
                <a:latin typeface="+mj-lt"/>
                <a:cs typeface="Arial" pitchFamily="34" charset="0"/>
              </a:rPr>
              <a:t> qua </a:t>
            </a:r>
            <a:r>
              <a:rPr lang="en-US" sz="2000" b="1" dirty="0" err="1" smtClean="0">
                <a:solidFill>
                  <a:schemeClr val="accent4">
                    <a:lumMod val="10000"/>
                  </a:schemeClr>
                </a:solidFill>
                <a:latin typeface="+mj-lt"/>
                <a:cs typeface="Arial" pitchFamily="34" charset="0"/>
              </a:rPr>
              <a:t>làm</a:t>
            </a:r>
            <a:r>
              <a:rPr lang="en-US" sz="2000" b="1" dirty="0" smtClean="0">
                <a:solidFill>
                  <a:schemeClr val="accent4">
                    <a:lumMod val="10000"/>
                  </a:schemeClr>
                </a:solidFill>
                <a:latin typeface="+mj-lt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chemeClr val="accent4">
                    <a:lumMod val="10000"/>
                  </a:schemeClr>
                </a:solidFill>
                <a:latin typeface="+mj-lt"/>
                <a:cs typeface="Arial" pitchFamily="34" charset="0"/>
              </a:rPr>
              <a:t>đồ</a:t>
            </a:r>
            <a:r>
              <a:rPr lang="en-US" sz="2000" b="1" dirty="0" smtClean="0">
                <a:solidFill>
                  <a:schemeClr val="accent4">
                    <a:lumMod val="10000"/>
                  </a:schemeClr>
                </a:solidFill>
                <a:latin typeface="+mj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4">
                    <a:lumMod val="10000"/>
                  </a:schemeClr>
                </a:solidFill>
                <a:latin typeface="+mj-lt"/>
                <a:cs typeface="Arial" pitchFamily="34" charset="0"/>
              </a:rPr>
              <a:t>án</a:t>
            </a:r>
            <a:endParaRPr lang="en-US" sz="2000" b="1" dirty="0">
              <a:solidFill>
                <a:schemeClr val="accent4">
                  <a:lumMod val="10000"/>
                </a:schemeClr>
              </a:solidFill>
              <a:latin typeface="+mj-lt"/>
              <a:cs typeface="Arial" pitchFamily="34" charset="0"/>
            </a:endParaRPr>
          </a:p>
        </p:txBody>
      </p:sp>
      <p:sp>
        <p:nvSpPr>
          <p:cNvPr id="72" name="Oval 71"/>
          <p:cNvSpPr/>
          <p:nvPr/>
        </p:nvSpPr>
        <p:spPr>
          <a:xfrm rot="120000">
            <a:off x="533400" y="4045451"/>
            <a:ext cx="1990119" cy="1574931"/>
          </a:xfrm>
          <a:prstGeom prst="ellipse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12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>
            <a:outerShdw blurRad="266700" dist="127000" dir="588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18899981" lon="0" rev="120000"/>
            </a:camera>
            <a:lightRig rig="twoPt" dir="t"/>
          </a:scene3d>
          <a:sp3d extrusionH="311150" prstMaterial="plastic">
            <a:bevelT h="0" prst="relaxedInset"/>
            <a:bevelB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err="1">
                <a:solidFill>
                  <a:srgbClr val="990000"/>
                </a:solidFill>
                <a:latin typeface="+mj-lt"/>
                <a:cs typeface="Arial" pitchFamily="34" charset="0"/>
              </a:rPr>
              <a:t>Học</a:t>
            </a:r>
            <a:r>
              <a:rPr lang="en-US" sz="2000" b="1" dirty="0">
                <a:solidFill>
                  <a:srgbClr val="990000"/>
                </a:solidFill>
                <a:latin typeface="+mj-lt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990000"/>
                </a:solidFill>
                <a:latin typeface="+mj-lt"/>
                <a:cs typeface="Arial" pitchFamily="34" charset="0"/>
              </a:rPr>
              <a:t>phục</a:t>
            </a:r>
            <a:r>
              <a:rPr lang="en-US" sz="2000" b="1" dirty="0" smtClean="0">
                <a:solidFill>
                  <a:srgbClr val="990000"/>
                </a:solidFill>
                <a:latin typeface="+mj-lt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990000"/>
                </a:solidFill>
                <a:latin typeface="+mj-lt"/>
                <a:cs typeface="Arial" pitchFamily="34" charset="0"/>
              </a:rPr>
              <a:t>vụ</a:t>
            </a:r>
            <a:r>
              <a:rPr lang="en-US" sz="2000" b="1" dirty="0" smtClean="0">
                <a:solidFill>
                  <a:srgbClr val="990000"/>
                </a:solidFill>
                <a:latin typeface="+mj-lt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990000"/>
                </a:solidFill>
                <a:latin typeface="+mj-lt"/>
                <a:cs typeface="Arial" pitchFamily="34" charset="0"/>
              </a:rPr>
              <a:t>cộng</a:t>
            </a:r>
            <a:r>
              <a:rPr lang="en-US" sz="2000" b="1" dirty="0" smtClean="0">
                <a:solidFill>
                  <a:srgbClr val="990000"/>
                </a:solidFill>
                <a:latin typeface="+mj-lt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990000"/>
                </a:solidFill>
                <a:latin typeface="+mj-lt"/>
                <a:cs typeface="Arial" pitchFamily="34" charset="0"/>
              </a:rPr>
              <a:t>đồng</a:t>
            </a:r>
            <a:endParaRPr lang="en-US" sz="2000" b="1" dirty="0">
              <a:solidFill>
                <a:srgbClr val="990000"/>
              </a:solidFill>
              <a:latin typeface="+mj-lt"/>
              <a:cs typeface="Arial" pitchFamily="34" charset="0"/>
            </a:endParaRPr>
          </a:p>
        </p:txBody>
      </p:sp>
      <p:sp>
        <p:nvSpPr>
          <p:cNvPr id="73" name="Oval 72"/>
          <p:cNvSpPr/>
          <p:nvPr/>
        </p:nvSpPr>
        <p:spPr>
          <a:xfrm rot="120000">
            <a:off x="6696681" y="3281369"/>
            <a:ext cx="1990119" cy="1574931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266700" dist="127000" dir="588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18899981" lon="0" rev="120000"/>
            </a:camera>
            <a:lightRig rig="twoPt" dir="t"/>
          </a:scene3d>
          <a:sp3d extrusionH="311150" prstMaterial="plastic">
            <a:bevelT h="0" prst="relaxedInset"/>
            <a:bevelB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err="1">
                <a:solidFill>
                  <a:schemeClr val="accent4">
                    <a:lumMod val="10000"/>
                  </a:schemeClr>
                </a:solidFill>
                <a:latin typeface="+mj-lt"/>
                <a:cs typeface="Arial" pitchFamily="34" charset="0"/>
              </a:rPr>
              <a:t>Học</a:t>
            </a:r>
            <a:r>
              <a:rPr lang="en-US" sz="2000" b="1" dirty="0">
                <a:solidFill>
                  <a:schemeClr val="accent4">
                    <a:lumMod val="10000"/>
                  </a:schemeClr>
                </a:solidFill>
                <a:latin typeface="+mj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4">
                    <a:lumMod val="10000"/>
                  </a:schemeClr>
                </a:solidFill>
                <a:latin typeface="+mj-lt"/>
                <a:cs typeface="Arial" pitchFamily="34" charset="0"/>
              </a:rPr>
              <a:t>dựa</a:t>
            </a:r>
            <a:r>
              <a:rPr lang="en-US" sz="2000" b="1" dirty="0">
                <a:solidFill>
                  <a:schemeClr val="accent4">
                    <a:lumMod val="10000"/>
                  </a:schemeClr>
                </a:solidFill>
                <a:latin typeface="+mj-lt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accent4">
                    <a:lumMod val="10000"/>
                  </a:schemeClr>
                </a:solidFill>
                <a:latin typeface="+mj-lt"/>
                <a:cs typeface="Arial" pitchFamily="34" charset="0"/>
              </a:rPr>
              <a:t>vào</a:t>
            </a:r>
            <a:r>
              <a:rPr lang="en-US" sz="2000" b="1" dirty="0">
                <a:solidFill>
                  <a:schemeClr val="accent4">
                    <a:lumMod val="10000"/>
                  </a:schemeClr>
                </a:solidFill>
                <a:latin typeface="+mj-lt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chemeClr val="accent4">
                    <a:lumMod val="10000"/>
                  </a:schemeClr>
                </a:solidFill>
                <a:latin typeface="+mj-lt"/>
                <a:cs typeface="Arial" pitchFamily="34" charset="0"/>
              </a:rPr>
              <a:t>mô</a:t>
            </a:r>
            <a:r>
              <a:rPr lang="en-US" sz="2000" b="1" dirty="0" smtClean="0">
                <a:solidFill>
                  <a:schemeClr val="accent4">
                    <a:lumMod val="10000"/>
                  </a:schemeClr>
                </a:solidFill>
                <a:latin typeface="+mj-lt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chemeClr val="accent4">
                    <a:lumMod val="10000"/>
                  </a:schemeClr>
                </a:solidFill>
                <a:latin typeface="+mj-lt"/>
                <a:cs typeface="Arial" pitchFamily="34" charset="0"/>
              </a:rPr>
              <a:t>phỏng</a:t>
            </a:r>
            <a:endParaRPr lang="en-US" sz="2000" b="1" dirty="0">
              <a:solidFill>
                <a:schemeClr val="accent4">
                  <a:lumMod val="10000"/>
                </a:schemeClr>
              </a:solidFill>
              <a:latin typeface="+mj-lt"/>
              <a:cs typeface="Arial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2976662" y="2593128"/>
            <a:ext cx="2995750" cy="2370762"/>
            <a:chOff x="2976662" y="2593128"/>
            <a:chExt cx="2995750" cy="2370762"/>
          </a:xfrm>
        </p:grpSpPr>
        <p:sp>
          <p:nvSpPr>
            <p:cNvPr id="66" name="Oval 65"/>
            <p:cNvSpPr/>
            <p:nvPr/>
          </p:nvSpPr>
          <p:spPr>
            <a:xfrm rot="120000">
              <a:off x="2976662" y="2593128"/>
              <a:ext cx="2995750" cy="237076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>
              <a:outerShdw blurRad="266700" dist="127000" dir="588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18899981" lon="0" rev="120000"/>
              </a:camera>
              <a:lightRig rig="twoPt" dir="t"/>
            </a:scene3d>
            <a:sp3d extrusionH="495300" prstMaterial="plastic">
              <a:bevelT h="0" prst="relaxedInset"/>
              <a:bevelB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latin typeface="Arial Black" pitchFamily="34" charset="0"/>
              </a:endParaRPr>
            </a:p>
          </p:txBody>
        </p:sp>
        <p:pic>
          <p:nvPicPr>
            <p:cNvPr id="2051" name="Picture 3" descr="C:\Users\KDDT-CVBAO\Pictures\images (1)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82373" y="3062514"/>
              <a:ext cx="1606793" cy="14187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29657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9600"/>
          </a:xfrm>
          <a:gradFill flip="none" rotWithShape="1">
            <a:gsLst>
              <a:gs pos="0">
                <a:srgbClr val="FFFF00"/>
              </a:gs>
              <a:gs pos="50000">
                <a:schemeClr val="accent1">
                  <a:lumMod val="20000"/>
                  <a:lumOff val="80000"/>
                </a:schemeClr>
              </a:gs>
              <a:gs pos="100000">
                <a:srgbClr val="66FF33"/>
              </a:gs>
            </a:gsLst>
            <a:lin ang="54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sz="2200" b="1" dirty="0">
                <a:solidFill>
                  <a:srgbClr val="9900CC"/>
                </a:solidFill>
                <a:effectLst/>
                <a:latin typeface="+mj-lt"/>
              </a:rPr>
              <a:t>2. CÁC GIẢI PHÁP NÂNG CAO CHẤT LƯỢNG ĐÀO TẠO</a:t>
            </a:r>
          </a:p>
        </p:txBody>
      </p:sp>
      <p:sp>
        <p:nvSpPr>
          <p:cNvPr id="43" name="Freeform 3"/>
          <p:cNvSpPr>
            <a:spLocks/>
          </p:cNvSpPr>
          <p:nvPr/>
        </p:nvSpPr>
        <p:spPr bwMode="gray">
          <a:xfrm flipH="1" flipV="1">
            <a:off x="3733797" y="685800"/>
            <a:ext cx="5301801" cy="1056056"/>
          </a:xfrm>
          <a:custGeom>
            <a:avLst/>
            <a:gdLst>
              <a:gd name="T0" fmla="*/ 3724 w 3796"/>
              <a:gd name="T1" fmla="*/ 288 h 816"/>
              <a:gd name="T2" fmla="*/ 1346 w 3796"/>
              <a:gd name="T3" fmla="*/ 290 h 816"/>
              <a:gd name="T4" fmla="*/ 1246 w 3796"/>
              <a:gd name="T5" fmla="*/ 258 h 816"/>
              <a:gd name="T6" fmla="*/ 1066 w 3796"/>
              <a:gd name="T7" fmla="*/ 79 h 816"/>
              <a:gd name="T8" fmla="*/ 923 w 3796"/>
              <a:gd name="T9" fmla="*/ 4 h 816"/>
              <a:gd name="T10" fmla="*/ 103 w 3796"/>
              <a:gd name="T11" fmla="*/ 4 h 816"/>
              <a:gd name="T12" fmla="*/ 2 w 3796"/>
              <a:gd name="T13" fmla="*/ 88 h 816"/>
              <a:gd name="T14" fmla="*/ 2 w 3796"/>
              <a:gd name="T15" fmla="*/ 729 h 816"/>
              <a:gd name="T16" fmla="*/ 103 w 3796"/>
              <a:gd name="T17" fmla="*/ 804 h 816"/>
              <a:gd name="T18" fmla="*/ 3688 w 3796"/>
              <a:gd name="T19" fmla="*/ 804 h 816"/>
              <a:gd name="T20" fmla="*/ 3790 w 3796"/>
              <a:gd name="T21" fmla="*/ 716 h 816"/>
              <a:gd name="T22" fmla="*/ 3790 w 3796"/>
              <a:gd name="T23" fmla="*/ 356 h 816"/>
              <a:gd name="T24" fmla="*/ 3724 w 3796"/>
              <a:gd name="T25" fmla="*/ 288 h 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796" h="816">
                <a:moveTo>
                  <a:pt x="3724" y="288"/>
                </a:moveTo>
                <a:cubicBezTo>
                  <a:pt x="2535" y="289"/>
                  <a:pt x="1346" y="290"/>
                  <a:pt x="1346" y="290"/>
                </a:cubicBezTo>
                <a:cubicBezTo>
                  <a:pt x="1304" y="288"/>
                  <a:pt x="1272" y="282"/>
                  <a:pt x="1246" y="258"/>
                </a:cubicBezTo>
                <a:cubicBezTo>
                  <a:pt x="1156" y="168"/>
                  <a:pt x="1066" y="79"/>
                  <a:pt x="1066" y="79"/>
                </a:cubicBezTo>
                <a:cubicBezTo>
                  <a:pt x="1034" y="48"/>
                  <a:pt x="1002" y="0"/>
                  <a:pt x="923" y="4"/>
                </a:cubicBezTo>
                <a:cubicBezTo>
                  <a:pt x="513" y="4"/>
                  <a:pt x="103" y="4"/>
                  <a:pt x="103" y="4"/>
                </a:cubicBezTo>
                <a:cubicBezTo>
                  <a:pt x="38" y="4"/>
                  <a:pt x="0" y="42"/>
                  <a:pt x="2" y="88"/>
                </a:cubicBezTo>
                <a:cubicBezTo>
                  <a:pt x="2" y="410"/>
                  <a:pt x="2" y="729"/>
                  <a:pt x="2" y="729"/>
                </a:cubicBezTo>
                <a:cubicBezTo>
                  <a:pt x="0" y="812"/>
                  <a:pt x="103" y="804"/>
                  <a:pt x="103" y="804"/>
                </a:cubicBezTo>
                <a:cubicBezTo>
                  <a:pt x="1895" y="804"/>
                  <a:pt x="3688" y="804"/>
                  <a:pt x="3688" y="804"/>
                </a:cubicBezTo>
                <a:cubicBezTo>
                  <a:pt x="3688" y="804"/>
                  <a:pt x="3794" y="816"/>
                  <a:pt x="3790" y="716"/>
                </a:cubicBezTo>
                <a:cubicBezTo>
                  <a:pt x="3790" y="536"/>
                  <a:pt x="3790" y="356"/>
                  <a:pt x="3790" y="356"/>
                </a:cubicBezTo>
                <a:cubicBezTo>
                  <a:pt x="3790" y="356"/>
                  <a:pt x="3796" y="288"/>
                  <a:pt x="3724" y="288"/>
                </a:cubicBezTo>
                <a:close/>
              </a:path>
            </a:pathLst>
          </a:custGeom>
          <a:gradFill rotWithShape="1">
            <a:gsLst>
              <a:gs pos="0">
                <a:schemeClr val="accent5">
                  <a:lumMod val="50000"/>
                </a:schemeClr>
              </a:gs>
              <a:gs pos="100000">
                <a:srgbClr val="FFFF00"/>
              </a:gs>
            </a:gsLst>
            <a:lin ang="5400000" scaled="1"/>
          </a:gra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/>
          <a:lstStyle/>
          <a:p>
            <a:endParaRPr lang="en-US"/>
          </a:p>
        </p:txBody>
      </p:sp>
      <p:sp>
        <p:nvSpPr>
          <p:cNvPr id="44" name="Rectangle 43"/>
          <p:cNvSpPr/>
          <p:nvPr/>
        </p:nvSpPr>
        <p:spPr>
          <a:xfrm>
            <a:off x="3733800" y="771126"/>
            <a:ext cx="5301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00CC"/>
                </a:solidFill>
              </a:rPr>
              <a:t>2.6. ĐÁNH GIÁ KẾT QUẢ HỌC TẬP</a:t>
            </a:r>
            <a:endParaRPr lang="en-US" sz="2400" b="1" dirty="0">
              <a:solidFill>
                <a:srgbClr val="9900CC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57201" y="640197"/>
            <a:ext cx="3172397" cy="6142289"/>
            <a:chOff x="457201" y="640197"/>
            <a:chExt cx="3172397" cy="6142289"/>
          </a:xfrm>
        </p:grpSpPr>
        <p:grpSp>
          <p:nvGrpSpPr>
            <p:cNvPr id="34" name="Group 54"/>
            <p:cNvGrpSpPr>
              <a:grpSpLocks/>
            </p:cNvGrpSpPr>
            <p:nvPr/>
          </p:nvGrpSpPr>
          <p:grpSpPr bwMode="auto">
            <a:xfrm>
              <a:off x="457201" y="1380722"/>
              <a:ext cx="1752600" cy="5401764"/>
              <a:chOff x="960" y="1104"/>
              <a:chExt cx="1104" cy="2688"/>
            </a:xfrm>
          </p:grpSpPr>
          <p:sp>
            <p:nvSpPr>
              <p:cNvPr id="35" name="AutoShape 4"/>
              <p:cNvSpPr>
                <a:spLocks noChangeArrowheads="1"/>
              </p:cNvSpPr>
              <p:nvPr/>
            </p:nvSpPr>
            <p:spPr bwMode="gray">
              <a:xfrm>
                <a:off x="1008" y="2112"/>
                <a:ext cx="1008" cy="1680"/>
              </a:xfrm>
              <a:prstGeom prst="roundRect">
                <a:avLst>
                  <a:gd name="adj" fmla="val 7935"/>
                </a:avLst>
              </a:prstGeom>
              <a:gradFill rotWithShape="1">
                <a:gsLst>
                  <a:gs pos="0">
                    <a:srgbClr val="6699FF">
                      <a:gamma/>
                      <a:shade val="57647"/>
                      <a:invGamma/>
                    </a:srgbClr>
                  </a:gs>
                  <a:gs pos="100000">
                    <a:srgbClr val="6699FF"/>
                  </a:gs>
                </a:gsLst>
                <a:lin ang="5400000" scaled="1"/>
              </a:gradFill>
              <a:ln>
                <a:noFill/>
              </a:ln>
              <a:effectLst>
                <a:prstShdw prst="shdw12">
                  <a:srgbClr val="000000">
                    <a:alpha val="50000"/>
                  </a:srgbClr>
                </a:prst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" name="AutoShape 33"/>
              <p:cNvSpPr>
                <a:spLocks noChangeArrowheads="1"/>
              </p:cNvSpPr>
              <p:nvPr/>
            </p:nvSpPr>
            <p:spPr bwMode="gray">
              <a:xfrm>
                <a:off x="960" y="1104"/>
                <a:ext cx="1104" cy="1296"/>
              </a:xfrm>
              <a:prstGeom prst="roundRect">
                <a:avLst>
                  <a:gd name="adj" fmla="val 17509"/>
                </a:avLst>
              </a:prstGeom>
              <a:solidFill>
                <a:srgbClr val="4E91D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" name="AutoShape 34"/>
              <p:cNvSpPr>
                <a:spLocks noChangeArrowheads="1"/>
              </p:cNvSpPr>
              <p:nvPr/>
            </p:nvSpPr>
            <p:spPr bwMode="gray">
              <a:xfrm>
                <a:off x="986" y="2044"/>
                <a:ext cx="1056" cy="322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4E91D4"/>
                  </a:gs>
                  <a:gs pos="100000">
                    <a:srgbClr val="4E91D4">
                      <a:gamma/>
                      <a:tint val="60784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" name="AutoShape 35"/>
              <p:cNvSpPr>
                <a:spLocks noChangeArrowheads="1"/>
              </p:cNvSpPr>
              <p:nvPr/>
            </p:nvSpPr>
            <p:spPr bwMode="gray">
              <a:xfrm>
                <a:off x="986" y="1118"/>
                <a:ext cx="1056" cy="321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4E91D4">
                      <a:gamma/>
                      <a:tint val="27451"/>
                      <a:invGamma/>
                    </a:srgbClr>
                  </a:gs>
                  <a:gs pos="100000">
                    <a:srgbClr val="4E91D4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" name="AutoShape 47"/>
              <p:cNvSpPr>
                <a:spLocks noChangeArrowheads="1"/>
              </p:cNvSpPr>
              <p:nvPr/>
            </p:nvSpPr>
            <p:spPr bwMode="gray">
              <a:xfrm flipV="1">
                <a:off x="1077" y="3582"/>
                <a:ext cx="864" cy="144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6699FF">
                      <a:gamma/>
                      <a:tint val="45490"/>
                      <a:invGamma/>
                    </a:srgbClr>
                  </a:gs>
                  <a:gs pos="100000">
                    <a:srgbClr val="6699FF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7" name="Freeform 46"/>
            <p:cNvSpPr>
              <a:spLocks/>
            </p:cNvSpPr>
            <p:nvPr/>
          </p:nvSpPr>
          <p:spPr bwMode="gray">
            <a:xfrm rot="19835582" flipV="1">
              <a:off x="1897253" y="640197"/>
              <a:ext cx="1732345" cy="879022"/>
            </a:xfrm>
            <a:custGeom>
              <a:avLst/>
              <a:gdLst>
                <a:gd name="T0" fmla="*/ 580 w 580"/>
                <a:gd name="T1" fmla="*/ 0 h 798"/>
                <a:gd name="T2" fmla="*/ 578 w 580"/>
                <a:gd name="T3" fmla="*/ 90 h 798"/>
                <a:gd name="T4" fmla="*/ 568 w 580"/>
                <a:gd name="T5" fmla="*/ 174 h 798"/>
                <a:gd name="T6" fmla="*/ 552 w 580"/>
                <a:gd name="T7" fmla="*/ 252 h 798"/>
                <a:gd name="T8" fmla="*/ 526 w 580"/>
                <a:gd name="T9" fmla="*/ 324 h 798"/>
                <a:gd name="T10" fmla="*/ 494 w 580"/>
                <a:gd name="T11" fmla="*/ 390 h 798"/>
                <a:gd name="T12" fmla="*/ 452 w 580"/>
                <a:gd name="T13" fmla="*/ 450 h 798"/>
                <a:gd name="T14" fmla="*/ 402 w 580"/>
                <a:gd name="T15" fmla="*/ 508 h 798"/>
                <a:gd name="T16" fmla="*/ 342 w 580"/>
                <a:gd name="T17" fmla="*/ 560 h 798"/>
                <a:gd name="T18" fmla="*/ 270 w 580"/>
                <a:gd name="T19" fmla="*/ 610 h 798"/>
                <a:gd name="T20" fmla="*/ 188 w 580"/>
                <a:gd name="T21" fmla="*/ 656 h 798"/>
                <a:gd name="T22" fmla="*/ 188 w 580"/>
                <a:gd name="T23" fmla="*/ 798 h 798"/>
                <a:gd name="T24" fmla="*/ 0 w 580"/>
                <a:gd name="T25" fmla="*/ 514 h 798"/>
                <a:gd name="T26" fmla="*/ 188 w 580"/>
                <a:gd name="T27" fmla="*/ 230 h 798"/>
                <a:gd name="T28" fmla="*/ 188 w 580"/>
                <a:gd name="T29" fmla="*/ 372 h 798"/>
                <a:gd name="T30" fmla="*/ 224 w 580"/>
                <a:gd name="T31" fmla="*/ 368 h 798"/>
                <a:gd name="T32" fmla="*/ 264 w 580"/>
                <a:gd name="T33" fmla="*/ 356 h 798"/>
                <a:gd name="T34" fmla="*/ 306 w 580"/>
                <a:gd name="T35" fmla="*/ 336 h 798"/>
                <a:gd name="T36" fmla="*/ 348 w 580"/>
                <a:gd name="T37" fmla="*/ 310 h 798"/>
                <a:gd name="T38" fmla="*/ 392 w 580"/>
                <a:gd name="T39" fmla="*/ 280 h 798"/>
                <a:gd name="T40" fmla="*/ 432 w 580"/>
                <a:gd name="T41" fmla="*/ 246 h 798"/>
                <a:gd name="T42" fmla="*/ 472 w 580"/>
                <a:gd name="T43" fmla="*/ 208 h 798"/>
                <a:gd name="T44" fmla="*/ 506 w 580"/>
                <a:gd name="T45" fmla="*/ 166 h 798"/>
                <a:gd name="T46" fmla="*/ 536 w 580"/>
                <a:gd name="T47" fmla="*/ 124 h 798"/>
                <a:gd name="T48" fmla="*/ 558 w 580"/>
                <a:gd name="T49" fmla="*/ 82 h 798"/>
                <a:gd name="T50" fmla="*/ 574 w 580"/>
                <a:gd name="T51" fmla="*/ 40 h 798"/>
                <a:gd name="T52" fmla="*/ 578 w 580"/>
                <a:gd name="T53" fmla="*/ 0 h 798"/>
                <a:gd name="T54" fmla="*/ 580 w 580"/>
                <a:gd name="T55" fmla="*/ 0 h 79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580"/>
                <a:gd name="T85" fmla="*/ 0 h 798"/>
                <a:gd name="T86" fmla="*/ 580 w 580"/>
                <a:gd name="T87" fmla="*/ 798 h 798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CC"/>
                </a:gs>
                <a:gs pos="100000">
                  <a:srgbClr val="AEDFEF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" name="Rectangle 1"/>
            <p:cNvSpPr/>
            <p:nvPr/>
          </p:nvSpPr>
          <p:spPr>
            <a:xfrm>
              <a:off x="533400" y="4038600"/>
              <a:ext cx="1600201" cy="22467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b="1" dirty="0" err="1">
                  <a:solidFill>
                    <a:srgbClr val="FFFF00"/>
                  </a:solidFill>
                </a:rPr>
                <a:t>Hàng</a:t>
              </a:r>
              <a:r>
                <a:rPr lang="en-US" sz="2000" b="1" dirty="0">
                  <a:solidFill>
                    <a:srgbClr val="FFFF00"/>
                  </a:solidFill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</a:rPr>
                <a:t>năm</a:t>
              </a:r>
              <a:r>
                <a:rPr lang="en-US" sz="2000" b="1" dirty="0">
                  <a:solidFill>
                    <a:srgbClr val="FFFF00"/>
                  </a:solidFill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</a:rPr>
                <a:t>rà</a:t>
              </a:r>
              <a:r>
                <a:rPr lang="en-US" sz="2000" b="1" dirty="0">
                  <a:solidFill>
                    <a:srgbClr val="FFFF00"/>
                  </a:solidFill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</a:rPr>
                <a:t>soát</a:t>
              </a:r>
              <a:r>
                <a:rPr lang="en-US" sz="2000" b="1" dirty="0">
                  <a:solidFill>
                    <a:srgbClr val="FFFF00"/>
                  </a:solidFill>
                </a:rPr>
                <a:t>, </a:t>
              </a:r>
              <a:r>
                <a:rPr lang="en-US" sz="2000" b="1" dirty="0" err="1">
                  <a:solidFill>
                    <a:srgbClr val="FFFF00"/>
                  </a:solidFill>
                </a:rPr>
                <a:t>hoàn</a:t>
              </a:r>
              <a:r>
                <a:rPr lang="en-US" sz="2000" b="1" dirty="0">
                  <a:solidFill>
                    <a:srgbClr val="FFFF00"/>
                  </a:solidFill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</a:rPr>
                <a:t>thiện</a:t>
              </a:r>
              <a:r>
                <a:rPr lang="en-US" sz="2000" b="1" dirty="0">
                  <a:solidFill>
                    <a:srgbClr val="FFFF00"/>
                  </a:solidFill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</a:rPr>
                <a:t>và</a:t>
              </a:r>
              <a:r>
                <a:rPr lang="en-US" sz="2000" b="1" dirty="0">
                  <a:solidFill>
                    <a:srgbClr val="FFFF00"/>
                  </a:solidFill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</a:rPr>
                <a:t>bổ</a:t>
              </a:r>
              <a:r>
                <a:rPr lang="en-US" sz="2000" b="1" dirty="0">
                  <a:solidFill>
                    <a:srgbClr val="FFFF00"/>
                  </a:solidFill>
                </a:rPr>
                <a:t> sung </a:t>
              </a:r>
              <a:r>
                <a:rPr lang="en-US" sz="2000" b="1" dirty="0" smtClean="0">
                  <a:solidFill>
                    <a:srgbClr val="FFFF00"/>
                  </a:solidFill>
                </a:rPr>
                <a:t>NH </a:t>
              </a:r>
              <a:r>
                <a:rPr lang="en-US" sz="2000" b="1" dirty="0" err="1">
                  <a:solidFill>
                    <a:srgbClr val="FFFF00"/>
                  </a:solidFill>
                </a:rPr>
                <a:t>đề</a:t>
              </a:r>
              <a:r>
                <a:rPr lang="en-US" sz="2000" b="1" dirty="0">
                  <a:solidFill>
                    <a:srgbClr val="FFFF00"/>
                  </a:solidFill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</a:rPr>
                <a:t>thi</a:t>
              </a:r>
              <a:r>
                <a:rPr lang="en-US" sz="2000" b="1" dirty="0">
                  <a:solidFill>
                    <a:srgbClr val="FFFF00"/>
                  </a:solidFill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</a:rPr>
                <a:t>cho</a:t>
              </a:r>
              <a:r>
                <a:rPr lang="en-US" sz="2000" b="1" dirty="0">
                  <a:solidFill>
                    <a:srgbClr val="FFFF00"/>
                  </a:solidFill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</a:rPr>
                <a:t>tất</a:t>
              </a:r>
              <a:r>
                <a:rPr lang="en-US" sz="2000" b="1" dirty="0">
                  <a:solidFill>
                    <a:srgbClr val="FFFF00"/>
                  </a:solidFill>
                </a:rPr>
                <a:t> </a:t>
              </a:r>
              <a:r>
                <a:rPr lang="en-US" sz="2000" b="1" dirty="0" err="1" smtClean="0">
                  <a:solidFill>
                    <a:srgbClr val="FFFF00"/>
                  </a:solidFill>
                </a:rPr>
                <a:t>cả</a:t>
              </a:r>
              <a:r>
                <a:rPr lang="en-US" sz="2000" b="1" dirty="0" smtClean="0">
                  <a:solidFill>
                    <a:srgbClr val="FFFF00"/>
                  </a:solidFill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</a:rPr>
                <a:t>môn</a:t>
              </a:r>
              <a:r>
                <a:rPr lang="en-US" sz="2000" b="1" dirty="0">
                  <a:solidFill>
                    <a:srgbClr val="FFFF00"/>
                  </a:solidFill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</a:rPr>
                <a:t>học</a:t>
              </a:r>
              <a:endParaRPr lang="en-US" sz="2000" b="1" dirty="0">
                <a:solidFill>
                  <a:srgbClr val="FFFF00"/>
                </a:solidFill>
              </a:endParaRPr>
            </a:p>
          </p:txBody>
        </p:sp>
        <p:pic>
          <p:nvPicPr>
            <p:cNvPr id="50" name="Picture 4" descr="C:\Users\VANBAO\Pictures\s5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8476" y="1948542"/>
              <a:ext cx="1676400" cy="15242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" name="Group 5"/>
          <p:cNvGrpSpPr/>
          <p:nvPr/>
        </p:nvGrpSpPr>
        <p:grpSpPr>
          <a:xfrm>
            <a:off x="7010400" y="1733120"/>
            <a:ext cx="1803401" cy="5016100"/>
            <a:chOff x="7010400" y="1733120"/>
            <a:chExt cx="1803401" cy="5016100"/>
          </a:xfrm>
        </p:grpSpPr>
        <p:grpSp>
          <p:nvGrpSpPr>
            <p:cNvPr id="18" name="Group 56"/>
            <p:cNvGrpSpPr>
              <a:grpSpLocks/>
            </p:cNvGrpSpPr>
            <p:nvPr/>
          </p:nvGrpSpPr>
          <p:grpSpPr bwMode="auto">
            <a:xfrm>
              <a:off x="7050087" y="2523726"/>
              <a:ext cx="1712913" cy="4225494"/>
              <a:chOff x="3817" y="1536"/>
              <a:chExt cx="1079" cy="2256"/>
            </a:xfrm>
          </p:grpSpPr>
          <p:sp>
            <p:nvSpPr>
              <p:cNvPr id="19" name="AutoShape 14"/>
              <p:cNvSpPr>
                <a:spLocks noChangeArrowheads="1"/>
              </p:cNvSpPr>
              <p:nvPr/>
            </p:nvSpPr>
            <p:spPr bwMode="gray">
              <a:xfrm>
                <a:off x="3856" y="2400"/>
                <a:ext cx="1008" cy="1392"/>
              </a:xfrm>
              <a:prstGeom prst="roundRect">
                <a:avLst>
                  <a:gd name="adj" fmla="val 7935"/>
                </a:avLst>
              </a:prstGeom>
              <a:gradFill rotWithShape="1">
                <a:gsLst>
                  <a:gs pos="0">
                    <a:srgbClr val="E8C518">
                      <a:gamma/>
                      <a:shade val="46275"/>
                      <a:invGamma/>
                    </a:srgbClr>
                  </a:gs>
                  <a:gs pos="100000">
                    <a:srgbClr val="E8C518"/>
                  </a:gs>
                </a:gsLst>
                <a:lin ang="5400000" scaled="1"/>
              </a:gradFill>
              <a:ln>
                <a:noFill/>
              </a:ln>
              <a:effectLst>
                <a:prstShdw prst="shdw11">
                  <a:srgbClr val="000000">
                    <a:alpha val="50000"/>
                  </a:srgbClr>
                </a:prst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" name="AutoShape 42"/>
              <p:cNvSpPr>
                <a:spLocks noChangeArrowheads="1"/>
              </p:cNvSpPr>
              <p:nvPr/>
            </p:nvSpPr>
            <p:spPr bwMode="gray">
              <a:xfrm>
                <a:off x="3817" y="1536"/>
                <a:ext cx="1079" cy="1198"/>
              </a:xfrm>
              <a:prstGeom prst="roundRect">
                <a:avLst>
                  <a:gd name="adj" fmla="val 17509"/>
                </a:avLst>
              </a:prstGeom>
              <a:solidFill>
                <a:srgbClr val="B59F4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" name="AutoShape 43"/>
              <p:cNvSpPr>
                <a:spLocks noChangeArrowheads="1"/>
              </p:cNvSpPr>
              <p:nvPr/>
            </p:nvSpPr>
            <p:spPr bwMode="gray">
              <a:xfrm>
                <a:off x="3842" y="2405"/>
                <a:ext cx="1033" cy="297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B59F43"/>
                  </a:gs>
                  <a:gs pos="100000">
                    <a:srgbClr val="B59F43">
                      <a:gamma/>
                      <a:tint val="48627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" name="AutoShape 44"/>
              <p:cNvSpPr>
                <a:spLocks noChangeArrowheads="1"/>
              </p:cNvSpPr>
              <p:nvPr/>
            </p:nvSpPr>
            <p:spPr bwMode="gray">
              <a:xfrm>
                <a:off x="3842" y="1549"/>
                <a:ext cx="1033" cy="296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B59F43">
                      <a:gamma/>
                      <a:tint val="24314"/>
                      <a:invGamma/>
                    </a:srgbClr>
                  </a:gs>
                  <a:gs pos="100000">
                    <a:srgbClr val="B59F43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" name="AutoShape 49"/>
              <p:cNvSpPr>
                <a:spLocks noChangeArrowheads="1"/>
              </p:cNvSpPr>
              <p:nvPr/>
            </p:nvSpPr>
            <p:spPr bwMode="gray">
              <a:xfrm flipV="1">
                <a:off x="3936" y="3600"/>
                <a:ext cx="864" cy="144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E8C518">
                      <a:gamma/>
                      <a:tint val="18039"/>
                      <a:invGamma/>
                    </a:srgbClr>
                  </a:gs>
                  <a:gs pos="100000">
                    <a:srgbClr val="E8C518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2" name="Freeform 51"/>
            <p:cNvSpPr>
              <a:spLocks/>
            </p:cNvSpPr>
            <p:nvPr/>
          </p:nvSpPr>
          <p:spPr bwMode="gray">
            <a:xfrm rot="5400000" flipH="1">
              <a:off x="7575734" y="1712617"/>
              <a:ext cx="806759" cy="847766"/>
            </a:xfrm>
            <a:custGeom>
              <a:avLst/>
              <a:gdLst>
                <a:gd name="T0" fmla="*/ 580 w 580"/>
                <a:gd name="T1" fmla="*/ 0 h 798"/>
                <a:gd name="T2" fmla="*/ 578 w 580"/>
                <a:gd name="T3" fmla="*/ 90 h 798"/>
                <a:gd name="T4" fmla="*/ 568 w 580"/>
                <a:gd name="T5" fmla="*/ 174 h 798"/>
                <a:gd name="T6" fmla="*/ 552 w 580"/>
                <a:gd name="T7" fmla="*/ 252 h 798"/>
                <a:gd name="T8" fmla="*/ 526 w 580"/>
                <a:gd name="T9" fmla="*/ 324 h 798"/>
                <a:gd name="T10" fmla="*/ 494 w 580"/>
                <a:gd name="T11" fmla="*/ 390 h 798"/>
                <a:gd name="T12" fmla="*/ 452 w 580"/>
                <a:gd name="T13" fmla="*/ 450 h 798"/>
                <a:gd name="T14" fmla="*/ 402 w 580"/>
                <a:gd name="T15" fmla="*/ 508 h 798"/>
                <a:gd name="T16" fmla="*/ 342 w 580"/>
                <a:gd name="T17" fmla="*/ 560 h 798"/>
                <a:gd name="T18" fmla="*/ 270 w 580"/>
                <a:gd name="T19" fmla="*/ 610 h 798"/>
                <a:gd name="T20" fmla="*/ 188 w 580"/>
                <a:gd name="T21" fmla="*/ 656 h 798"/>
                <a:gd name="T22" fmla="*/ 188 w 580"/>
                <a:gd name="T23" fmla="*/ 798 h 798"/>
                <a:gd name="T24" fmla="*/ 0 w 580"/>
                <a:gd name="T25" fmla="*/ 514 h 798"/>
                <a:gd name="T26" fmla="*/ 188 w 580"/>
                <a:gd name="T27" fmla="*/ 230 h 798"/>
                <a:gd name="T28" fmla="*/ 188 w 580"/>
                <a:gd name="T29" fmla="*/ 372 h 798"/>
                <a:gd name="T30" fmla="*/ 224 w 580"/>
                <a:gd name="T31" fmla="*/ 368 h 798"/>
                <a:gd name="T32" fmla="*/ 264 w 580"/>
                <a:gd name="T33" fmla="*/ 356 h 798"/>
                <a:gd name="T34" fmla="*/ 306 w 580"/>
                <a:gd name="T35" fmla="*/ 336 h 798"/>
                <a:gd name="T36" fmla="*/ 348 w 580"/>
                <a:gd name="T37" fmla="*/ 310 h 798"/>
                <a:gd name="T38" fmla="*/ 392 w 580"/>
                <a:gd name="T39" fmla="*/ 280 h 798"/>
                <a:gd name="T40" fmla="*/ 432 w 580"/>
                <a:gd name="T41" fmla="*/ 246 h 798"/>
                <a:gd name="T42" fmla="*/ 472 w 580"/>
                <a:gd name="T43" fmla="*/ 208 h 798"/>
                <a:gd name="T44" fmla="*/ 506 w 580"/>
                <a:gd name="T45" fmla="*/ 166 h 798"/>
                <a:gd name="T46" fmla="*/ 536 w 580"/>
                <a:gd name="T47" fmla="*/ 124 h 798"/>
                <a:gd name="T48" fmla="*/ 558 w 580"/>
                <a:gd name="T49" fmla="*/ 82 h 798"/>
                <a:gd name="T50" fmla="*/ 574 w 580"/>
                <a:gd name="T51" fmla="*/ 40 h 798"/>
                <a:gd name="T52" fmla="*/ 578 w 580"/>
                <a:gd name="T53" fmla="*/ 0 h 798"/>
                <a:gd name="T54" fmla="*/ 580 w 580"/>
                <a:gd name="T55" fmla="*/ 0 h 79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580"/>
                <a:gd name="T85" fmla="*/ 0 h 798"/>
                <a:gd name="T86" fmla="*/ 580 w 580"/>
                <a:gd name="T87" fmla="*/ 798 h 798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gradFill rotWithShape="1">
              <a:gsLst>
                <a:gs pos="0">
                  <a:srgbClr val="FF9966"/>
                </a:gs>
                <a:gs pos="100000">
                  <a:srgbClr val="FFDFCE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7010400" y="4766608"/>
              <a:ext cx="1803401" cy="16312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b="1" dirty="0" err="1" smtClean="0">
                  <a:solidFill>
                    <a:srgbClr val="0000FF"/>
                  </a:solidFill>
                </a:rPr>
                <a:t>Cùng</a:t>
              </a:r>
              <a:r>
                <a:rPr lang="en-US" sz="2000" b="1" dirty="0" smtClean="0">
                  <a:solidFill>
                    <a:srgbClr val="0000FF"/>
                  </a:solidFill>
                </a:rPr>
                <a:t> </a:t>
              </a:r>
              <a:r>
                <a:rPr lang="en-US" sz="2000" b="1" dirty="0" err="1">
                  <a:solidFill>
                    <a:srgbClr val="0000FF"/>
                  </a:solidFill>
                </a:rPr>
                <a:t>với</a:t>
              </a:r>
              <a:r>
                <a:rPr lang="en-US" sz="2000" b="1" dirty="0">
                  <a:solidFill>
                    <a:srgbClr val="0000FF"/>
                  </a:solidFill>
                </a:rPr>
                <a:t> </a:t>
              </a:r>
              <a:r>
                <a:rPr lang="en-US" sz="2000" b="1" dirty="0" err="1">
                  <a:solidFill>
                    <a:srgbClr val="0000FF"/>
                  </a:solidFill>
                </a:rPr>
                <a:t>nhà</a:t>
              </a:r>
              <a:r>
                <a:rPr lang="en-US" sz="2000" b="1" dirty="0">
                  <a:solidFill>
                    <a:srgbClr val="0000FF"/>
                  </a:solidFill>
                </a:rPr>
                <a:t> </a:t>
              </a:r>
              <a:r>
                <a:rPr lang="en-US" sz="2000" b="1" dirty="0" err="1">
                  <a:solidFill>
                    <a:srgbClr val="0000FF"/>
                  </a:solidFill>
                </a:rPr>
                <a:t>tuyển</a:t>
              </a:r>
              <a:r>
                <a:rPr lang="en-US" sz="2000" b="1" dirty="0">
                  <a:solidFill>
                    <a:srgbClr val="0000FF"/>
                  </a:solidFill>
                </a:rPr>
                <a:t> </a:t>
              </a:r>
              <a:r>
                <a:rPr lang="en-US" sz="2000" b="1" dirty="0" err="1">
                  <a:solidFill>
                    <a:srgbClr val="0000FF"/>
                  </a:solidFill>
                </a:rPr>
                <a:t>dụng</a:t>
              </a:r>
              <a:r>
                <a:rPr lang="en-US" sz="2000" b="1" dirty="0">
                  <a:solidFill>
                    <a:srgbClr val="0000FF"/>
                  </a:solidFill>
                </a:rPr>
                <a:t> </a:t>
              </a:r>
              <a:r>
                <a:rPr lang="en-US" sz="2000" b="1" dirty="0" smtClean="0">
                  <a:solidFill>
                    <a:srgbClr val="0000FF"/>
                  </a:solidFill>
                </a:rPr>
                <a:t>ĐG </a:t>
              </a:r>
              <a:r>
                <a:rPr lang="en-US" sz="2000" b="1" dirty="0" err="1">
                  <a:solidFill>
                    <a:srgbClr val="0000FF"/>
                  </a:solidFill>
                </a:rPr>
                <a:t>năng</a:t>
              </a:r>
              <a:r>
                <a:rPr lang="en-US" sz="2000" b="1" dirty="0">
                  <a:solidFill>
                    <a:srgbClr val="0000FF"/>
                  </a:solidFill>
                </a:rPr>
                <a:t> </a:t>
              </a:r>
              <a:r>
                <a:rPr lang="en-US" sz="2000" b="1" dirty="0" err="1" smtClean="0">
                  <a:solidFill>
                    <a:srgbClr val="0000FF"/>
                  </a:solidFill>
                </a:rPr>
                <a:t>lực</a:t>
              </a:r>
              <a:r>
                <a:rPr lang="en-US" sz="2000" b="1" dirty="0">
                  <a:solidFill>
                    <a:srgbClr val="0000FF"/>
                  </a:solidFill>
                </a:rPr>
                <a:t> </a:t>
              </a:r>
              <a:r>
                <a:rPr lang="en-US" sz="2000" b="1" dirty="0" smtClean="0">
                  <a:solidFill>
                    <a:srgbClr val="0000FF"/>
                  </a:solidFill>
                </a:rPr>
                <a:t>SV </a:t>
              </a:r>
              <a:r>
                <a:rPr lang="en-US" sz="2000" b="1" dirty="0" err="1">
                  <a:solidFill>
                    <a:srgbClr val="0000FF"/>
                  </a:solidFill>
                </a:rPr>
                <a:t>ra</a:t>
              </a:r>
              <a:r>
                <a:rPr lang="en-US" sz="2000" b="1" dirty="0">
                  <a:solidFill>
                    <a:srgbClr val="0000FF"/>
                  </a:solidFill>
                </a:rPr>
                <a:t> </a:t>
              </a:r>
              <a:r>
                <a:rPr lang="en-US" sz="2000" b="1" dirty="0" err="1">
                  <a:solidFill>
                    <a:srgbClr val="0000FF"/>
                  </a:solidFill>
                </a:rPr>
                <a:t>trường</a:t>
              </a:r>
              <a:r>
                <a:rPr lang="en-US" sz="2000" b="1" dirty="0">
                  <a:solidFill>
                    <a:srgbClr val="0000FF"/>
                  </a:solidFill>
                </a:rPr>
                <a:t> </a:t>
              </a:r>
            </a:p>
          </p:txBody>
        </p:sp>
        <p:pic>
          <p:nvPicPr>
            <p:cNvPr id="53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64601" y="2990373"/>
              <a:ext cx="1692917" cy="152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Group 3"/>
          <p:cNvGrpSpPr/>
          <p:nvPr/>
        </p:nvGrpSpPr>
        <p:grpSpPr>
          <a:xfrm>
            <a:off x="2514595" y="1009593"/>
            <a:ext cx="1752600" cy="5772891"/>
            <a:chOff x="2514595" y="1009593"/>
            <a:chExt cx="1752600" cy="5772891"/>
          </a:xfrm>
        </p:grpSpPr>
        <p:grpSp>
          <p:nvGrpSpPr>
            <p:cNvPr id="10" name="Group 54"/>
            <p:cNvGrpSpPr>
              <a:grpSpLocks/>
            </p:cNvGrpSpPr>
            <p:nvPr/>
          </p:nvGrpSpPr>
          <p:grpSpPr bwMode="auto">
            <a:xfrm>
              <a:off x="2514595" y="1837926"/>
              <a:ext cx="1752600" cy="4944558"/>
              <a:chOff x="960" y="1104"/>
              <a:chExt cx="1104" cy="2688"/>
            </a:xfrm>
          </p:grpSpPr>
          <p:sp>
            <p:nvSpPr>
              <p:cNvPr id="11" name="AutoShape 4"/>
              <p:cNvSpPr>
                <a:spLocks noChangeArrowheads="1"/>
              </p:cNvSpPr>
              <p:nvPr/>
            </p:nvSpPr>
            <p:spPr bwMode="gray">
              <a:xfrm>
                <a:off x="1008" y="2112"/>
                <a:ext cx="1008" cy="1680"/>
              </a:xfrm>
              <a:prstGeom prst="roundRect">
                <a:avLst>
                  <a:gd name="adj" fmla="val 7935"/>
                </a:avLst>
              </a:prstGeom>
              <a:solidFill>
                <a:srgbClr val="FF66CC"/>
              </a:solidFill>
              <a:ln>
                <a:noFill/>
              </a:ln>
              <a:effectLst>
                <a:prstShdw prst="shdw12">
                  <a:srgbClr val="000000">
                    <a:alpha val="50000"/>
                  </a:srgbClr>
                </a:prst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" name="AutoShape 33"/>
              <p:cNvSpPr>
                <a:spLocks noChangeArrowheads="1"/>
              </p:cNvSpPr>
              <p:nvPr/>
            </p:nvSpPr>
            <p:spPr bwMode="gray">
              <a:xfrm>
                <a:off x="960" y="1104"/>
                <a:ext cx="1104" cy="1296"/>
              </a:xfrm>
              <a:prstGeom prst="roundRect">
                <a:avLst>
                  <a:gd name="adj" fmla="val 17509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" name="AutoShape 34"/>
              <p:cNvSpPr>
                <a:spLocks noChangeArrowheads="1"/>
              </p:cNvSpPr>
              <p:nvPr/>
            </p:nvSpPr>
            <p:spPr bwMode="gray">
              <a:xfrm>
                <a:off x="986" y="2044"/>
                <a:ext cx="1056" cy="322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lumMod val="60000"/>
                      <a:lumOff val="40000"/>
                    </a:schemeClr>
                  </a:gs>
                  <a:gs pos="100000">
                    <a:schemeClr val="accent2">
                      <a:lumMod val="20000"/>
                      <a:lumOff val="8000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" name="AutoShape 35"/>
              <p:cNvSpPr>
                <a:spLocks noChangeArrowheads="1"/>
              </p:cNvSpPr>
              <p:nvPr/>
            </p:nvSpPr>
            <p:spPr bwMode="gray">
              <a:xfrm>
                <a:off x="986" y="1118"/>
                <a:ext cx="1056" cy="321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chemeClr val="accent2">
                      <a:lumMod val="20000"/>
                      <a:lumOff val="80000"/>
                    </a:schemeClr>
                  </a:gs>
                  <a:gs pos="100000">
                    <a:schemeClr val="accent2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" name="AutoShape 47"/>
              <p:cNvSpPr>
                <a:spLocks noChangeArrowheads="1"/>
              </p:cNvSpPr>
              <p:nvPr/>
            </p:nvSpPr>
            <p:spPr bwMode="gray">
              <a:xfrm flipV="1">
                <a:off x="1077" y="3582"/>
                <a:ext cx="864" cy="144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chemeClr val="accent2">
                      <a:lumMod val="20000"/>
                      <a:lumOff val="80000"/>
                    </a:schemeClr>
                  </a:gs>
                  <a:gs pos="100000">
                    <a:srgbClr val="FF66CC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8" name="Freeform 47"/>
            <p:cNvSpPr>
              <a:spLocks/>
            </p:cNvSpPr>
            <p:nvPr/>
          </p:nvSpPr>
          <p:spPr bwMode="gray">
            <a:xfrm rot="5400000" flipH="1">
              <a:off x="2927879" y="1004611"/>
              <a:ext cx="837801" cy="847766"/>
            </a:xfrm>
            <a:custGeom>
              <a:avLst/>
              <a:gdLst>
                <a:gd name="T0" fmla="*/ 580 w 580"/>
                <a:gd name="T1" fmla="*/ 0 h 798"/>
                <a:gd name="T2" fmla="*/ 578 w 580"/>
                <a:gd name="T3" fmla="*/ 90 h 798"/>
                <a:gd name="T4" fmla="*/ 568 w 580"/>
                <a:gd name="T5" fmla="*/ 174 h 798"/>
                <a:gd name="T6" fmla="*/ 552 w 580"/>
                <a:gd name="T7" fmla="*/ 252 h 798"/>
                <a:gd name="T8" fmla="*/ 526 w 580"/>
                <a:gd name="T9" fmla="*/ 324 h 798"/>
                <a:gd name="T10" fmla="*/ 494 w 580"/>
                <a:gd name="T11" fmla="*/ 390 h 798"/>
                <a:gd name="T12" fmla="*/ 452 w 580"/>
                <a:gd name="T13" fmla="*/ 450 h 798"/>
                <a:gd name="T14" fmla="*/ 402 w 580"/>
                <a:gd name="T15" fmla="*/ 508 h 798"/>
                <a:gd name="T16" fmla="*/ 342 w 580"/>
                <a:gd name="T17" fmla="*/ 560 h 798"/>
                <a:gd name="T18" fmla="*/ 270 w 580"/>
                <a:gd name="T19" fmla="*/ 610 h 798"/>
                <a:gd name="T20" fmla="*/ 188 w 580"/>
                <a:gd name="T21" fmla="*/ 656 h 798"/>
                <a:gd name="T22" fmla="*/ 188 w 580"/>
                <a:gd name="T23" fmla="*/ 798 h 798"/>
                <a:gd name="T24" fmla="*/ 0 w 580"/>
                <a:gd name="T25" fmla="*/ 514 h 798"/>
                <a:gd name="T26" fmla="*/ 188 w 580"/>
                <a:gd name="T27" fmla="*/ 230 h 798"/>
                <a:gd name="T28" fmla="*/ 188 w 580"/>
                <a:gd name="T29" fmla="*/ 372 h 798"/>
                <a:gd name="T30" fmla="*/ 224 w 580"/>
                <a:gd name="T31" fmla="*/ 368 h 798"/>
                <a:gd name="T32" fmla="*/ 264 w 580"/>
                <a:gd name="T33" fmla="*/ 356 h 798"/>
                <a:gd name="T34" fmla="*/ 306 w 580"/>
                <a:gd name="T35" fmla="*/ 336 h 798"/>
                <a:gd name="T36" fmla="*/ 348 w 580"/>
                <a:gd name="T37" fmla="*/ 310 h 798"/>
                <a:gd name="T38" fmla="*/ 392 w 580"/>
                <a:gd name="T39" fmla="*/ 280 h 798"/>
                <a:gd name="T40" fmla="*/ 432 w 580"/>
                <a:gd name="T41" fmla="*/ 246 h 798"/>
                <a:gd name="T42" fmla="*/ 472 w 580"/>
                <a:gd name="T43" fmla="*/ 208 h 798"/>
                <a:gd name="T44" fmla="*/ 506 w 580"/>
                <a:gd name="T45" fmla="*/ 166 h 798"/>
                <a:gd name="T46" fmla="*/ 536 w 580"/>
                <a:gd name="T47" fmla="*/ 124 h 798"/>
                <a:gd name="T48" fmla="*/ 558 w 580"/>
                <a:gd name="T49" fmla="*/ 82 h 798"/>
                <a:gd name="T50" fmla="*/ 574 w 580"/>
                <a:gd name="T51" fmla="*/ 40 h 798"/>
                <a:gd name="T52" fmla="*/ 578 w 580"/>
                <a:gd name="T53" fmla="*/ 0 h 798"/>
                <a:gd name="T54" fmla="*/ 580 w 580"/>
                <a:gd name="T55" fmla="*/ 0 h 79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580"/>
                <a:gd name="T85" fmla="*/ 0 h 798"/>
                <a:gd name="T86" fmla="*/ 580 w 580"/>
                <a:gd name="T87" fmla="*/ 798 h 798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100000">
                  <a:schemeClr val="accent2">
                    <a:lumMod val="20000"/>
                    <a:lumOff val="80000"/>
                  </a:schemeClr>
                </a:gs>
              </a:gsLst>
              <a:lin ang="0" scaled="1"/>
            </a:gradFill>
            <a:ln>
              <a:noFill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2578094" y="4495800"/>
              <a:ext cx="1600201" cy="16312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b="1" dirty="0" err="1">
                  <a:solidFill>
                    <a:srgbClr val="002060"/>
                  </a:solidFill>
                </a:rPr>
                <a:t>Có</a:t>
              </a:r>
              <a:r>
                <a:rPr lang="en-US" sz="2000" b="1" dirty="0">
                  <a:solidFill>
                    <a:srgbClr val="002060"/>
                  </a:solidFill>
                </a:rPr>
                <a:t> </a:t>
              </a:r>
              <a:r>
                <a:rPr lang="en-US" sz="2000" b="1" dirty="0" err="1">
                  <a:solidFill>
                    <a:srgbClr val="002060"/>
                  </a:solidFill>
                </a:rPr>
                <a:t>nhiều</a:t>
              </a:r>
              <a:r>
                <a:rPr lang="en-US" sz="2000" b="1" dirty="0">
                  <a:solidFill>
                    <a:srgbClr val="002060"/>
                  </a:solidFill>
                </a:rPr>
                <a:t> </a:t>
              </a:r>
              <a:r>
                <a:rPr lang="en-US" sz="2000" b="1" dirty="0" err="1">
                  <a:solidFill>
                    <a:srgbClr val="002060"/>
                  </a:solidFill>
                </a:rPr>
                <a:t>hình</a:t>
              </a:r>
              <a:r>
                <a:rPr lang="en-US" sz="2000" b="1" dirty="0">
                  <a:solidFill>
                    <a:srgbClr val="002060"/>
                  </a:solidFill>
                </a:rPr>
                <a:t> </a:t>
              </a:r>
              <a:r>
                <a:rPr lang="en-US" sz="2000" b="1" dirty="0" err="1">
                  <a:solidFill>
                    <a:srgbClr val="002060"/>
                  </a:solidFill>
                </a:rPr>
                <a:t>thức</a:t>
              </a:r>
              <a:r>
                <a:rPr lang="en-US" sz="2000" b="1" dirty="0">
                  <a:solidFill>
                    <a:srgbClr val="002060"/>
                  </a:solidFill>
                </a:rPr>
                <a:t> </a:t>
              </a:r>
              <a:r>
                <a:rPr lang="en-US" sz="2000" b="1" dirty="0" err="1">
                  <a:solidFill>
                    <a:srgbClr val="002060"/>
                  </a:solidFill>
                </a:rPr>
                <a:t>đánh</a:t>
              </a:r>
              <a:r>
                <a:rPr lang="en-US" sz="2000" b="1" dirty="0">
                  <a:solidFill>
                    <a:srgbClr val="002060"/>
                  </a:solidFill>
                </a:rPr>
                <a:t> </a:t>
              </a:r>
              <a:r>
                <a:rPr lang="en-US" sz="2000" b="1" dirty="0" err="1">
                  <a:solidFill>
                    <a:srgbClr val="002060"/>
                  </a:solidFill>
                </a:rPr>
                <a:t>giá</a:t>
              </a:r>
              <a:r>
                <a:rPr lang="en-US" sz="2000" b="1" dirty="0">
                  <a:solidFill>
                    <a:srgbClr val="002060"/>
                  </a:solidFill>
                </a:rPr>
                <a:t> </a:t>
              </a:r>
              <a:r>
                <a:rPr lang="en-US" sz="2000" b="1" dirty="0" err="1" smtClean="0">
                  <a:solidFill>
                    <a:srgbClr val="002060"/>
                  </a:solidFill>
                </a:rPr>
                <a:t>cho</a:t>
              </a:r>
              <a:r>
                <a:rPr lang="en-US" sz="2000" b="1" dirty="0" smtClean="0">
                  <a:solidFill>
                    <a:srgbClr val="002060"/>
                  </a:solidFill>
                </a:rPr>
                <a:t> </a:t>
              </a:r>
              <a:r>
                <a:rPr lang="en-US" sz="2000" b="1" dirty="0" err="1">
                  <a:solidFill>
                    <a:srgbClr val="002060"/>
                  </a:solidFill>
                </a:rPr>
                <a:t>từng</a:t>
              </a:r>
              <a:r>
                <a:rPr lang="en-US" sz="2000" b="1" dirty="0">
                  <a:solidFill>
                    <a:srgbClr val="002060"/>
                  </a:solidFill>
                </a:rPr>
                <a:t> </a:t>
              </a:r>
              <a:r>
                <a:rPr lang="en-US" sz="2000" b="1" dirty="0" err="1">
                  <a:solidFill>
                    <a:srgbClr val="002060"/>
                  </a:solidFill>
                </a:rPr>
                <a:t>môn</a:t>
              </a:r>
              <a:r>
                <a:rPr lang="en-US" sz="2000" b="1" dirty="0">
                  <a:solidFill>
                    <a:srgbClr val="002060"/>
                  </a:solidFill>
                </a:rPr>
                <a:t> </a:t>
              </a:r>
              <a:r>
                <a:rPr lang="en-US" sz="2000" b="1" dirty="0" err="1">
                  <a:solidFill>
                    <a:srgbClr val="002060"/>
                  </a:solidFill>
                </a:rPr>
                <a:t>học</a:t>
              </a:r>
              <a:endParaRPr lang="en-US" sz="2000" b="1" dirty="0">
                <a:solidFill>
                  <a:srgbClr val="002060"/>
                </a:solidFill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29114" y="2268136"/>
              <a:ext cx="1717676" cy="14874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" name="Group 2"/>
          <p:cNvGrpSpPr/>
          <p:nvPr/>
        </p:nvGrpSpPr>
        <p:grpSpPr>
          <a:xfrm>
            <a:off x="4825995" y="1380720"/>
            <a:ext cx="1727200" cy="5401762"/>
            <a:chOff x="4825995" y="1380720"/>
            <a:chExt cx="1727200" cy="5401762"/>
          </a:xfrm>
        </p:grpSpPr>
        <p:grpSp>
          <p:nvGrpSpPr>
            <p:cNvPr id="26" name="Group 55"/>
            <p:cNvGrpSpPr>
              <a:grpSpLocks/>
            </p:cNvGrpSpPr>
            <p:nvPr/>
          </p:nvGrpSpPr>
          <p:grpSpPr bwMode="auto">
            <a:xfrm>
              <a:off x="4825995" y="2142724"/>
              <a:ext cx="1727200" cy="4639758"/>
              <a:chOff x="2416" y="1296"/>
              <a:chExt cx="1088" cy="2496"/>
            </a:xfrm>
          </p:grpSpPr>
          <p:sp>
            <p:nvSpPr>
              <p:cNvPr id="27" name="AutoShape 9"/>
              <p:cNvSpPr>
                <a:spLocks noChangeArrowheads="1"/>
              </p:cNvSpPr>
              <p:nvPr/>
            </p:nvSpPr>
            <p:spPr bwMode="gray">
              <a:xfrm>
                <a:off x="2464" y="2304"/>
                <a:ext cx="1008" cy="1488"/>
              </a:xfrm>
              <a:prstGeom prst="roundRect">
                <a:avLst>
                  <a:gd name="adj" fmla="val 7935"/>
                </a:avLst>
              </a:prstGeom>
              <a:gradFill rotWithShape="1">
                <a:gsLst>
                  <a:gs pos="0">
                    <a:srgbClr val="99CC00">
                      <a:gamma/>
                      <a:shade val="46275"/>
                      <a:invGamma/>
                    </a:srgbClr>
                  </a:gs>
                  <a:gs pos="100000">
                    <a:srgbClr val="99CC00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8" name="AutoShape 37"/>
              <p:cNvSpPr>
                <a:spLocks noChangeArrowheads="1"/>
              </p:cNvSpPr>
              <p:nvPr/>
            </p:nvSpPr>
            <p:spPr bwMode="gray">
              <a:xfrm>
                <a:off x="2416" y="1296"/>
                <a:ext cx="1088" cy="1248"/>
              </a:xfrm>
              <a:prstGeom prst="roundRect">
                <a:avLst>
                  <a:gd name="adj" fmla="val 17509"/>
                </a:avLst>
              </a:prstGeom>
              <a:solidFill>
                <a:srgbClr val="34B03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" name="AutoShape 38"/>
              <p:cNvSpPr>
                <a:spLocks noChangeArrowheads="1"/>
              </p:cNvSpPr>
              <p:nvPr/>
            </p:nvSpPr>
            <p:spPr bwMode="gray">
              <a:xfrm>
                <a:off x="2442" y="2202"/>
                <a:ext cx="1040" cy="31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34B034">
                      <a:alpha val="0"/>
                    </a:srgbClr>
                  </a:gs>
                  <a:gs pos="100000">
                    <a:srgbClr val="34B034">
                      <a:gamma/>
                      <a:tint val="45490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0" name="AutoShape 39"/>
              <p:cNvSpPr>
                <a:spLocks noChangeArrowheads="1"/>
              </p:cNvSpPr>
              <p:nvPr/>
            </p:nvSpPr>
            <p:spPr bwMode="gray">
              <a:xfrm>
                <a:off x="2442" y="1311"/>
                <a:ext cx="1040" cy="30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34B034">
                      <a:gamma/>
                      <a:tint val="15294"/>
                      <a:invGamma/>
                    </a:srgbClr>
                  </a:gs>
                  <a:gs pos="100000">
                    <a:srgbClr val="34B034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" name="AutoShape 48"/>
              <p:cNvSpPr>
                <a:spLocks noChangeArrowheads="1"/>
              </p:cNvSpPr>
              <p:nvPr/>
            </p:nvSpPr>
            <p:spPr bwMode="gray">
              <a:xfrm flipV="1">
                <a:off x="2544" y="3600"/>
                <a:ext cx="864" cy="144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99CC00">
                      <a:gamma/>
                      <a:tint val="33333"/>
                      <a:invGamma/>
                    </a:srgbClr>
                  </a:gs>
                  <a:gs pos="100000">
                    <a:srgbClr val="99CC00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1" name="Freeform 50"/>
            <p:cNvSpPr>
              <a:spLocks/>
            </p:cNvSpPr>
            <p:nvPr/>
          </p:nvSpPr>
          <p:spPr bwMode="gray">
            <a:xfrm rot="5400000" flipH="1">
              <a:off x="5408760" y="1354709"/>
              <a:ext cx="795743" cy="847766"/>
            </a:xfrm>
            <a:custGeom>
              <a:avLst/>
              <a:gdLst>
                <a:gd name="T0" fmla="*/ 580 w 580"/>
                <a:gd name="T1" fmla="*/ 0 h 798"/>
                <a:gd name="T2" fmla="*/ 578 w 580"/>
                <a:gd name="T3" fmla="*/ 90 h 798"/>
                <a:gd name="T4" fmla="*/ 568 w 580"/>
                <a:gd name="T5" fmla="*/ 174 h 798"/>
                <a:gd name="T6" fmla="*/ 552 w 580"/>
                <a:gd name="T7" fmla="*/ 252 h 798"/>
                <a:gd name="T8" fmla="*/ 526 w 580"/>
                <a:gd name="T9" fmla="*/ 324 h 798"/>
                <a:gd name="T10" fmla="*/ 494 w 580"/>
                <a:gd name="T11" fmla="*/ 390 h 798"/>
                <a:gd name="T12" fmla="*/ 452 w 580"/>
                <a:gd name="T13" fmla="*/ 450 h 798"/>
                <a:gd name="T14" fmla="*/ 402 w 580"/>
                <a:gd name="T15" fmla="*/ 508 h 798"/>
                <a:gd name="T16" fmla="*/ 342 w 580"/>
                <a:gd name="T17" fmla="*/ 560 h 798"/>
                <a:gd name="T18" fmla="*/ 270 w 580"/>
                <a:gd name="T19" fmla="*/ 610 h 798"/>
                <a:gd name="T20" fmla="*/ 188 w 580"/>
                <a:gd name="T21" fmla="*/ 656 h 798"/>
                <a:gd name="T22" fmla="*/ 188 w 580"/>
                <a:gd name="T23" fmla="*/ 798 h 798"/>
                <a:gd name="T24" fmla="*/ 0 w 580"/>
                <a:gd name="T25" fmla="*/ 514 h 798"/>
                <a:gd name="T26" fmla="*/ 188 w 580"/>
                <a:gd name="T27" fmla="*/ 230 h 798"/>
                <a:gd name="T28" fmla="*/ 188 w 580"/>
                <a:gd name="T29" fmla="*/ 372 h 798"/>
                <a:gd name="T30" fmla="*/ 224 w 580"/>
                <a:gd name="T31" fmla="*/ 368 h 798"/>
                <a:gd name="T32" fmla="*/ 264 w 580"/>
                <a:gd name="T33" fmla="*/ 356 h 798"/>
                <a:gd name="T34" fmla="*/ 306 w 580"/>
                <a:gd name="T35" fmla="*/ 336 h 798"/>
                <a:gd name="T36" fmla="*/ 348 w 580"/>
                <a:gd name="T37" fmla="*/ 310 h 798"/>
                <a:gd name="T38" fmla="*/ 392 w 580"/>
                <a:gd name="T39" fmla="*/ 280 h 798"/>
                <a:gd name="T40" fmla="*/ 432 w 580"/>
                <a:gd name="T41" fmla="*/ 246 h 798"/>
                <a:gd name="T42" fmla="*/ 472 w 580"/>
                <a:gd name="T43" fmla="*/ 208 h 798"/>
                <a:gd name="T44" fmla="*/ 506 w 580"/>
                <a:gd name="T45" fmla="*/ 166 h 798"/>
                <a:gd name="T46" fmla="*/ 536 w 580"/>
                <a:gd name="T47" fmla="*/ 124 h 798"/>
                <a:gd name="T48" fmla="*/ 558 w 580"/>
                <a:gd name="T49" fmla="*/ 82 h 798"/>
                <a:gd name="T50" fmla="*/ 574 w 580"/>
                <a:gd name="T51" fmla="*/ 40 h 798"/>
                <a:gd name="T52" fmla="*/ 578 w 580"/>
                <a:gd name="T53" fmla="*/ 0 h 798"/>
                <a:gd name="T54" fmla="*/ 580 w 580"/>
                <a:gd name="T55" fmla="*/ 0 h 79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580"/>
                <a:gd name="T85" fmla="*/ 0 h 798"/>
                <a:gd name="T86" fmla="*/ 580 w 580"/>
                <a:gd name="T87" fmla="*/ 798 h 798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FF00"/>
                </a:gs>
                <a:gs pos="100000">
                  <a:srgbClr val="99FFCC"/>
                </a:gs>
              </a:gsLst>
              <a:lin ang="0" scaled="1"/>
            </a:gradFill>
            <a:ln>
              <a:noFill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49" name="Rectangle 48"/>
            <p:cNvSpPr/>
            <p:nvPr/>
          </p:nvSpPr>
          <p:spPr>
            <a:xfrm>
              <a:off x="4871625" y="4848761"/>
              <a:ext cx="1600201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b="1" dirty="0" err="1"/>
                <a:t>Công</a:t>
              </a:r>
              <a:r>
                <a:rPr lang="en-US" sz="2000" b="1" dirty="0"/>
                <a:t> </a:t>
              </a:r>
              <a:r>
                <a:rPr lang="en-US" sz="2000" b="1" dirty="0" err="1"/>
                <a:t>khai</a:t>
              </a:r>
              <a:r>
                <a:rPr lang="en-US" sz="2000" b="1" dirty="0"/>
                <a:t> </a:t>
              </a:r>
              <a:r>
                <a:rPr lang="en-US" sz="2000" b="1" dirty="0" err="1"/>
                <a:t>hình</a:t>
              </a:r>
              <a:r>
                <a:rPr lang="en-US" sz="2000" b="1" dirty="0"/>
                <a:t> </a:t>
              </a:r>
              <a:r>
                <a:rPr lang="en-US" sz="2000" b="1" dirty="0" err="1"/>
                <a:t>thức</a:t>
              </a:r>
              <a:r>
                <a:rPr lang="en-US" sz="2000" b="1" dirty="0"/>
                <a:t> </a:t>
              </a:r>
              <a:r>
                <a:rPr lang="en-US" sz="2000" b="1" dirty="0" err="1"/>
                <a:t>thi</a:t>
              </a:r>
              <a:r>
                <a:rPr lang="en-US" sz="2000" b="1" dirty="0"/>
                <a:t> </a:t>
              </a:r>
              <a:r>
                <a:rPr lang="en-US" sz="2000" b="1" dirty="0" err="1"/>
                <a:t>giữa</a:t>
              </a:r>
              <a:r>
                <a:rPr lang="en-US" sz="2000" b="1" dirty="0"/>
                <a:t> </a:t>
              </a:r>
              <a:r>
                <a:rPr lang="en-US" sz="2000" b="1" dirty="0" err="1" smtClean="0"/>
                <a:t>kì</a:t>
              </a:r>
              <a:r>
                <a:rPr lang="en-US" sz="2000" b="1" dirty="0" smtClean="0"/>
                <a:t>, </a:t>
              </a:r>
              <a:r>
                <a:rPr lang="en-US" sz="2000" b="1" dirty="0" err="1" smtClean="0"/>
                <a:t>thi</a:t>
              </a:r>
              <a:r>
                <a:rPr lang="en-US" sz="2000" b="1" dirty="0" smtClean="0"/>
                <a:t> </a:t>
              </a:r>
              <a:r>
                <a:rPr lang="en-US" sz="2000" b="1" dirty="0" err="1"/>
                <a:t>kết</a:t>
              </a:r>
              <a:r>
                <a:rPr lang="en-US" sz="2000" b="1" dirty="0"/>
                <a:t> </a:t>
              </a:r>
              <a:r>
                <a:rPr lang="en-US" sz="2000" b="1" dirty="0" err="1" smtClean="0"/>
                <a:t>thúc</a:t>
              </a:r>
              <a:endParaRPr lang="en-US" sz="2000" b="1" dirty="0">
                <a:solidFill>
                  <a:srgbClr val="0000FF"/>
                </a:solidFill>
              </a:endParaRPr>
            </a:p>
          </p:txBody>
        </p:sp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509" y="2398762"/>
              <a:ext cx="1700784" cy="1806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06734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43" grpId="0" animBg="1"/>
      <p:bldP spid="4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8200"/>
          </a:xfrm>
          <a:gradFill flip="none" rotWithShape="1">
            <a:gsLst>
              <a:gs pos="0">
                <a:srgbClr val="FFFF00"/>
              </a:gs>
              <a:gs pos="50000">
                <a:schemeClr val="accent1">
                  <a:lumMod val="20000"/>
                  <a:lumOff val="80000"/>
                </a:schemeClr>
              </a:gs>
              <a:gs pos="100000">
                <a:srgbClr val="66FF33"/>
              </a:gs>
            </a:gsLst>
            <a:lin ang="54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20000"/>
              </a:lnSpc>
            </a:pPr>
            <a:r>
              <a:rPr lang="en-US" sz="2000" b="1" dirty="0">
                <a:solidFill>
                  <a:srgbClr val="FF00FF"/>
                </a:solidFill>
                <a:effectLst/>
                <a:latin typeface="+mj-lt"/>
              </a:rPr>
              <a:t>2. CÁC GIẢI PHÁP NÂNG CAO CHẤT LƯỢNG ĐÀO </a:t>
            </a:r>
            <a:r>
              <a:rPr lang="en-US" sz="2000" b="1" dirty="0" smtClean="0">
                <a:solidFill>
                  <a:srgbClr val="FF00FF"/>
                </a:solidFill>
                <a:effectLst/>
                <a:latin typeface="+mj-lt"/>
              </a:rPr>
              <a:t>TẠO</a:t>
            </a:r>
            <a:r>
              <a:rPr lang="en-US" sz="2400" b="1" dirty="0" smtClean="0">
                <a:solidFill>
                  <a:srgbClr val="9900CC"/>
                </a:solidFill>
                <a:effectLst/>
                <a:latin typeface="+mj-lt"/>
              </a:rPr>
              <a:t/>
            </a:r>
            <a:br>
              <a:rPr lang="en-US" sz="2400" b="1" dirty="0" smtClean="0">
                <a:solidFill>
                  <a:srgbClr val="9900CC"/>
                </a:solidFill>
                <a:effectLst/>
                <a:latin typeface="+mj-lt"/>
              </a:rPr>
            </a:br>
            <a:r>
              <a:rPr lang="en-US" sz="2800" b="1" dirty="0" smtClean="0">
                <a:solidFill>
                  <a:srgbClr val="0000FF"/>
                </a:solidFill>
                <a:effectLst/>
                <a:latin typeface="+mj-lt"/>
              </a:rPr>
              <a:t>2.7. ĐẨY MẠNH HOẠT ĐỘNG NCKH</a:t>
            </a:r>
            <a:endParaRPr lang="en-US" sz="2800" b="1" dirty="0">
              <a:solidFill>
                <a:srgbClr val="0000FF"/>
              </a:solidFill>
              <a:effectLst/>
              <a:latin typeface="+mj-lt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57007" y="1828800"/>
            <a:ext cx="8821435" cy="707886"/>
            <a:chOff x="157007" y="1828800"/>
            <a:chExt cx="8821435" cy="707886"/>
          </a:xfrm>
        </p:grpSpPr>
        <p:grpSp>
          <p:nvGrpSpPr>
            <p:cNvPr id="40" name="그룹 72"/>
            <p:cNvGrpSpPr/>
            <p:nvPr/>
          </p:nvGrpSpPr>
          <p:grpSpPr>
            <a:xfrm>
              <a:off x="157007" y="1850095"/>
              <a:ext cx="666692" cy="666692"/>
              <a:chOff x="4595751" y="2900358"/>
              <a:chExt cx="1285884" cy="1285884"/>
            </a:xfrm>
          </p:grpSpPr>
          <p:sp>
            <p:nvSpPr>
              <p:cNvPr id="41" name="직사각형 73"/>
              <p:cNvSpPr/>
              <p:nvPr/>
            </p:nvSpPr>
            <p:spPr>
              <a:xfrm>
                <a:off x="4610039" y="2952746"/>
                <a:ext cx="1214446" cy="1214446"/>
              </a:xfrm>
              <a:prstGeom prst="rect">
                <a:avLst/>
              </a:prstGeom>
              <a:gradFill rotWithShape="1">
                <a:gsLst>
                  <a:gs pos="0">
                    <a:srgbClr val="4BACC6">
                      <a:lumMod val="75000"/>
                    </a:srgbClr>
                  </a:gs>
                  <a:gs pos="100000">
                    <a:srgbClr val="4BACC6">
                      <a:lumMod val="60000"/>
                      <a:lumOff val="40000"/>
                    </a:srgbClr>
                  </a:gs>
                </a:gsLst>
                <a:lin ang="0" scaled="1"/>
              </a:gradFill>
              <a:ln w="9525" algn="ctr">
                <a:noFill/>
                <a:round/>
                <a:headEnd/>
                <a:tailEnd/>
              </a:ln>
              <a:effectLst>
                <a:outerShdw dist="35921" dir="2700000" algn="ctr" rotWithShape="0">
                  <a:sysClr val="windowText" lastClr="000000">
                    <a:alpha val="50000"/>
                  </a:sysClr>
                </a:outerShdw>
              </a:effec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2" name="액자 74"/>
              <p:cNvSpPr/>
              <p:nvPr/>
            </p:nvSpPr>
            <p:spPr>
              <a:xfrm>
                <a:off x="4595751" y="2900358"/>
                <a:ext cx="1285884" cy="1285884"/>
              </a:xfrm>
              <a:prstGeom prst="frame">
                <a:avLst/>
              </a:prstGeom>
              <a:gradFill flip="none" rotWithShape="1"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ln w="12700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33350" h="25400" prst="coolSlant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맑은 고딕"/>
                  <a:ea typeface="맑은 고딕"/>
                </a:endParaRPr>
              </a:p>
            </p:txBody>
          </p:sp>
        </p:grpSp>
        <p:sp>
          <p:nvSpPr>
            <p:cNvPr id="56" name="AutoShape 12"/>
            <p:cNvSpPr>
              <a:spLocks noChangeArrowheads="1"/>
            </p:cNvSpPr>
            <p:nvPr/>
          </p:nvSpPr>
          <p:spPr bwMode="auto">
            <a:xfrm>
              <a:off x="926971" y="1835813"/>
              <a:ext cx="8051471" cy="684213"/>
            </a:xfrm>
            <a:prstGeom prst="rect">
              <a:avLst/>
            </a:prstGeom>
            <a:gradFill rotWithShape="1">
              <a:gsLst>
                <a:gs pos="0">
                  <a:srgbClr val="4BACC6">
                    <a:lumMod val="75000"/>
                  </a:srgbClr>
                </a:gs>
                <a:gs pos="100000">
                  <a:srgbClr val="4BACC6">
                    <a:lumMod val="60000"/>
                    <a:lumOff val="40000"/>
                  </a:srgb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>
              <a:outerShdw dist="35921" dir="2700000" algn="ctr" rotWithShape="0">
                <a:sysClr val="windowText" lastClr="000000">
                  <a:alpha val="50000"/>
                </a:sysClr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1" name="WordArt 25"/>
            <p:cNvSpPr>
              <a:spLocks noChangeArrowheads="1" noChangeShapeType="1" noTextEdit="1"/>
            </p:cNvSpPr>
            <p:nvPr/>
          </p:nvSpPr>
          <p:spPr bwMode="auto">
            <a:xfrm>
              <a:off x="350710" y="2015200"/>
              <a:ext cx="250825" cy="32385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0" i="0" u="none" strike="noStrike" kern="10" cap="none" spc="-70" normalizeH="0" baseline="0" noProof="0">
                  <a:ln w="9525">
                    <a:noFill/>
                    <a:round/>
                    <a:headEnd/>
                    <a:tailEnd/>
                  </a:ln>
                  <a:solidFill>
                    <a:sysClr val="windowText" lastClr="000000">
                      <a:lumMod val="95000"/>
                      <a:lumOff val="5000"/>
                    </a:sysClr>
                  </a:solidFill>
                  <a:effectLst/>
                  <a:uLnTx/>
                  <a:uFillTx/>
                  <a:latin typeface="Arial Black"/>
                </a:rPr>
                <a:t>2</a:t>
              </a:r>
              <a:endParaRPr kumimoji="0" lang="ko-KR" altLang="en-US" sz="1400" b="0" i="0" u="none" strike="noStrike" kern="10" cap="none" spc="-70" normalizeH="0" baseline="0" noProof="0">
                <a:ln w="9525">
                  <a:noFill/>
                  <a:round/>
                  <a:headEnd/>
                  <a:tailEnd/>
                </a:ln>
                <a:solidFill>
                  <a:sysClr val="windowText" lastClr="000000">
                    <a:lumMod val="95000"/>
                    <a:lumOff val="5000"/>
                  </a:sysClr>
                </a:solidFill>
                <a:effectLst/>
                <a:uLnTx/>
                <a:uFillTx/>
                <a:latin typeface="Arial Black"/>
              </a:endParaRPr>
            </a:p>
          </p:txBody>
        </p:sp>
        <p:sp>
          <p:nvSpPr>
            <p:cNvPr id="66" name="AutoShape 30"/>
            <p:cNvSpPr>
              <a:spLocks noChangeArrowheads="1"/>
            </p:cNvSpPr>
            <p:nvPr/>
          </p:nvSpPr>
          <p:spPr bwMode="auto">
            <a:xfrm>
              <a:off x="961896" y="1872325"/>
              <a:ext cx="7968257" cy="323850"/>
            </a:xfrm>
            <a:prstGeom prst="rect">
              <a:avLst/>
            </a:prstGeom>
            <a:gradFill rotWithShape="1">
              <a:gsLst>
                <a:gs pos="0">
                  <a:sysClr val="window" lastClr="FFFFFF">
                    <a:alpha val="50000"/>
                  </a:sysClr>
                </a:gs>
                <a:gs pos="100000">
                  <a:sysClr val="window" lastClr="FFFFFF">
                    <a:gamma/>
                    <a:tint val="0"/>
                    <a:invGamma/>
                    <a:alpha val="0"/>
                  </a:sys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70" name="Text Box 34"/>
            <p:cNvSpPr txBox="1">
              <a:spLocks noChangeArrowheads="1"/>
            </p:cNvSpPr>
            <p:nvPr/>
          </p:nvSpPr>
          <p:spPr bwMode="auto">
            <a:xfrm>
              <a:off x="941695" y="1828800"/>
              <a:ext cx="7988457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lvl="0" algn="just" eaLnBrk="1" hangingPunct="1"/>
              <a:r>
                <a:rPr lang="en-US" sz="2000" dirty="0" smtClean="0">
                  <a:solidFill>
                    <a:srgbClr val="800000"/>
                  </a:solidFill>
                </a:rPr>
                <a:t>XD </a:t>
              </a:r>
              <a:r>
                <a:rPr lang="en-US" sz="2000" dirty="0" err="1">
                  <a:solidFill>
                    <a:srgbClr val="800000"/>
                  </a:solidFill>
                </a:rPr>
                <a:t>kế</a:t>
              </a:r>
              <a:r>
                <a:rPr lang="en-US" sz="2000" dirty="0">
                  <a:solidFill>
                    <a:srgbClr val="800000"/>
                  </a:solidFill>
                </a:rPr>
                <a:t> </a:t>
              </a:r>
              <a:r>
                <a:rPr lang="en-US" sz="2000" dirty="0" err="1">
                  <a:solidFill>
                    <a:srgbClr val="800000"/>
                  </a:solidFill>
                </a:rPr>
                <a:t>hoạch</a:t>
              </a:r>
              <a:r>
                <a:rPr lang="en-US" sz="2000" dirty="0">
                  <a:solidFill>
                    <a:srgbClr val="800000"/>
                  </a:solidFill>
                </a:rPr>
                <a:t> </a:t>
              </a:r>
              <a:r>
                <a:rPr lang="en-US" sz="2000" dirty="0" smtClean="0">
                  <a:solidFill>
                    <a:srgbClr val="800000"/>
                  </a:solidFill>
                </a:rPr>
                <a:t>NCKH </a:t>
              </a:r>
              <a:r>
                <a:rPr lang="en-US" sz="2000" dirty="0" err="1">
                  <a:solidFill>
                    <a:srgbClr val="800000"/>
                  </a:solidFill>
                </a:rPr>
                <a:t>theo</a:t>
              </a:r>
              <a:r>
                <a:rPr lang="en-US" sz="2000" dirty="0">
                  <a:solidFill>
                    <a:srgbClr val="800000"/>
                  </a:solidFill>
                </a:rPr>
                <a:t> </a:t>
              </a:r>
              <a:r>
                <a:rPr lang="en-US" sz="2000" dirty="0" err="1">
                  <a:solidFill>
                    <a:srgbClr val="800000"/>
                  </a:solidFill>
                </a:rPr>
                <a:t>năm</a:t>
              </a:r>
              <a:r>
                <a:rPr lang="en-US" sz="2000" dirty="0">
                  <a:solidFill>
                    <a:srgbClr val="800000"/>
                  </a:solidFill>
                </a:rPr>
                <a:t> </a:t>
              </a:r>
              <a:r>
                <a:rPr lang="en-US" sz="2000" dirty="0" err="1">
                  <a:solidFill>
                    <a:srgbClr val="800000"/>
                  </a:solidFill>
                </a:rPr>
                <a:t>học</a:t>
              </a:r>
              <a:r>
                <a:rPr lang="en-US" sz="2000" dirty="0">
                  <a:solidFill>
                    <a:srgbClr val="800000"/>
                  </a:solidFill>
                </a:rPr>
                <a:t>, </a:t>
              </a:r>
              <a:r>
                <a:rPr lang="en-US" sz="2000" dirty="0" err="1">
                  <a:solidFill>
                    <a:srgbClr val="800000"/>
                  </a:solidFill>
                </a:rPr>
                <a:t>tổ</a:t>
              </a:r>
              <a:r>
                <a:rPr lang="en-US" sz="2000" dirty="0">
                  <a:solidFill>
                    <a:srgbClr val="800000"/>
                  </a:solidFill>
                </a:rPr>
                <a:t> </a:t>
              </a:r>
              <a:r>
                <a:rPr lang="en-US" sz="2000" dirty="0" err="1">
                  <a:solidFill>
                    <a:srgbClr val="800000"/>
                  </a:solidFill>
                </a:rPr>
                <a:t>chức</a:t>
              </a:r>
              <a:r>
                <a:rPr lang="en-US" sz="2000" dirty="0">
                  <a:solidFill>
                    <a:srgbClr val="800000"/>
                  </a:solidFill>
                </a:rPr>
                <a:t> </a:t>
              </a:r>
              <a:r>
                <a:rPr lang="en-US" sz="2000" dirty="0" err="1">
                  <a:solidFill>
                    <a:srgbClr val="800000"/>
                  </a:solidFill>
                </a:rPr>
                <a:t>triển</a:t>
              </a:r>
              <a:r>
                <a:rPr lang="en-US" sz="2000" dirty="0">
                  <a:solidFill>
                    <a:srgbClr val="800000"/>
                  </a:solidFill>
                </a:rPr>
                <a:t> </a:t>
              </a:r>
              <a:r>
                <a:rPr lang="en-US" sz="2000" dirty="0" err="1">
                  <a:solidFill>
                    <a:srgbClr val="800000"/>
                  </a:solidFill>
                </a:rPr>
                <a:t>khai</a:t>
              </a:r>
              <a:r>
                <a:rPr lang="en-US" sz="2000" dirty="0">
                  <a:solidFill>
                    <a:srgbClr val="800000"/>
                  </a:solidFill>
                </a:rPr>
                <a:t> </a:t>
              </a:r>
              <a:r>
                <a:rPr lang="en-US" sz="2000" dirty="0" err="1">
                  <a:solidFill>
                    <a:srgbClr val="800000"/>
                  </a:solidFill>
                </a:rPr>
                <a:t>thực</a:t>
              </a:r>
              <a:r>
                <a:rPr lang="en-US" sz="2000" dirty="0">
                  <a:solidFill>
                    <a:srgbClr val="800000"/>
                  </a:solidFill>
                </a:rPr>
                <a:t> </a:t>
              </a:r>
              <a:r>
                <a:rPr lang="en-US" sz="2000" dirty="0" err="1">
                  <a:solidFill>
                    <a:srgbClr val="800000"/>
                  </a:solidFill>
                </a:rPr>
                <a:t>hiện</a:t>
              </a:r>
              <a:r>
                <a:rPr lang="en-US" sz="2000" dirty="0">
                  <a:solidFill>
                    <a:srgbClr val="800000"/>
                  </a:solidFill>
                </a:rPr>
                <a:t>, </a:t>
              </a:r>
              <a:r>
                <a:rPr lang="en-US" sz="2000" dirty="0" err="1">
                  <a:solidFill>
                    <a:srgbClr val="800000"/>
                  </a:solidFill>
                </a:rPr>
                <a:t>đánh</a:t>
              </a:r>
              <a:r>
                <a:rPr lang="en-US" sz="2000" dirty="0">
                  <a:solidFill>
                    <a:srgbClr val="800000"/>
                  </a:solidFill>
                </a:rPr>
                <a:t> </a:t>
              </a:r>
              <a:r>
                <a:rPr lang="en-US" sz="2000" dirty="0" err="1">
                  <a:solidFill>
                    <a:srgbClr val="800000"/>
                  </a:solidFill>
                </a:rPr>
                <a:t>giá</a:t>
              </a:r>
              <a:r>
                <a:rPr lang="en-US" sz="2000" dirty="0">
                  <a:solidFill>
                    <a:srgbClr val="800000"/>
                  </a:solidFill>
                </a:rPr>
                <a:t> </a:t>
              </a:r>
              <a:r>
                <a:rPr lang="en-US" sz="2000" dirty="0" err="1">
                  <a:solidFill>
                    <a:srgbClr val="800000"/>
                  </a:solidFill>
                </a:rPr>
                <a:t>nghiệm</a:t>
              </a:r>
              <a:r>
                <a:rPr lang="en-US" sz="2000" dirty="0">
                  <a:solidFill>
                    <a:srgbClr val="800000"/>
                  </a:solidFill>
                </a:rPr>
                <a:t> </a:t>
              </a:r>
              <a:r>
                <a:rPr lang="en-US" sz="2000" dirty="0" err="1">
                  <a:solidFill>
                    <a:srgbClr val="800000"/>
                  </a:solidFill>
                </a:rPr>
                <a:t>thu</a:t>
              </a:r>
              <a:r>
                <a:rPr lang="en-US" sz="2000" dirty="0">
                  <a:solidFill>
                    <a:srgbClr val="800000"/>
                  </a:solidFill>
                </a:rPr>
                <a:t>, </a:t>
              </a:r>
              <a:r>
                <a:rPr lang="en-US" sz="2000" dirty="0" err="1">
                  <a:solidFill>
                    <a:srgbClr val="800000"/>
                  </a:solidFill>
                </a:rPr>
                <a:t>công</a:t>
              </a:r>
              <a:r>
                <a:rPr lang="en-US" sz="2000" dirty="0">
                  <a:solidFill>
                    <a:srgbClr val="800000"/>
                  </a:solidFill>
                </a:rPr>
                <a:t> </a:t>
              </a:r>
              <a:r>
                <a:rPr lang="en-US" sz="2000" dirty="0" err="1">
                  <a:solidFill>
                    <a:srgbClr val="800000"/>
                  </a:solidFill>
                </a:rPr>
                <a:t>tác</a:t>
              </a:r>
              <a:r>
                <a:rPr lang="en-US" sz="2000" dirty="0">
                  <a:solidFill>
                    <a:srgbClr val="800000"/>
                  </a:solidFill>
                </a:rPr>
                <a:t> </a:t>
              </a:r>
              <a:r>
                <a:rPr lang="en-US" sz="2000" dirty="0" err="1">
                  <a:solidFill>
                    <a:srgbClr val="800000"/>
                  </a:solidFill>
                </a:rPr>
                <a:t>tổng</a:t>
              </a:r>
              <a:r>
                <a:rPr lang="en-US" sz="2000" dirty="0">
                  <a:solidFill>
                    <a:srgbClr val="800000"/>
                  </a:solidFill>
                </a:rPr>
                <a:t> </a:t>
              </a:r>
              <a:r>
                <a:rPr lang="en-US" sz="2000" dirty="0" err="1">
                  <a:solidFill>
                    <a:srgbClr val="800000"/>
                  </a:solidFill>
                </a:rPr>
                <a:t>hợp</a:t>
              </a:r>
              <a:r>
                <a:rPr lang="en-US" sz="2000" dirty="0">
                  <a:solidFill>
                    <a:srgbClr val="800000"/>
                  </a:solidFill>
                </a:rPr>
                <a:t> </a:t>
              </a:r>
              <a:r>
                <a:rPr lang="en-US" sz="2000" dirty="0" err="1">
                  <a:solidFill>
                    <a:srgbClr val="800000"/>
                  </a:solidFill>
                </a:rPr>
                <a:t>báo</a:t>
              </a:r>
              <a:r>
                <a:rPr lang="en-US" sz="2000" dirty="0">
                  <a:solidFill>
                    <a:srgbClr val="800000"/>
                  </a:solidFill>
                </a:rPr>
                <a:t> </a:t>
              </a:r>
              <a:r>
                <a:rPr lang="en-US" sz="2000" dirty="0" err="1">
                  <a:solidFill>
                    <a:srgbClr val="800000"/>
                  </a:solidFill>
                </a:rPr>
                <a:t>cáo</a:t>
              </a:r>
              <a:endParaRPr kumimoji="1" lang="en-US" altLang="ko-KR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rial" pitchFamily="34" charset="0"/>
                <a:ea typeface="HY헤드라인M" pitchFamily="18" charset="-127"/>
                <a:cs typeface="Arial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56944" y="2667000"/>
            <a:ext cx="8821498" cy="684213"/>
            <a:chOff x="156944" y="2667000"/>
            <a:chExt cx="8821498" cy="684213"/>
          </a:xfrm>
        </p:grpSpPr>
        <p:grpSp>
          <p:nvGrpSpPr>
            <p:cNvPr id="43" name="그룹 75"/>
            <p:cNvGrpSpPr/>
            <p:nvPr/>
          </p:nvGrpSpPr>
          <p:grpSpPr>
            <a:xfrm>
              <a:off x="156944" y="2684463"/>
              <a:ext cx="666692" cy="666692"/>
              <a:chOff x="4595751" y="2900358"/>
              <a:chExt cx="1285884" cy="1285884"/>
            </a:xfrm>
          </p:grpSpPr>
          <p:sp>
            <p:nvSpPr>
              <p:cNvPr id="44" name="직사각형 76"/>
              <p:cNvSpPr/>
              <p:nvPr/>
            </p:nvSpPr>
            <p:spPr>
              <a:xfrm>
                <a:off x="4610039" y="2952746"/>
                <a:ext cx="1214446" cy="1214446"/>
              </a:xfrm>
              <a:prstGeom prst="rect">
                <a:avLst/>
              </a:prstGeom>
              <a:gradFill rotWithShape="1">
                <a:gsLst>
                  <a:gs pos="0">
                    <a:srgbClr val="8064A2">
                      <a:lumMod val="75000"/>
                    </a:srgbClr>
                  </a:gs>
                  <a:gs pos="100000">
                    <a:srgbClr val="8064A2">
                      <a:lumMod val="40000"/>
                      <a:lumOff val="60000"/>
                    </a:srgbClr>
                  </a:gs>
                </a:gsLst>
                <a:lin ang="0" scaled="1"/>
              </a:gradFill>
              <a:ln w="9525" algn="ctr">
                <a:noFill/>
                <a:round/>
                <a:headEnd/>
                <a:tailEnd/>
              </a:ln>
              <a:effectLst>
                <a:outerShdw dist="35921" dir="2700000" algn="ctr" rotWithShape="0">
                  <a:sysClr val="windowText" lastClr="000000">
                    <a:alpha val="50000"/>
                  </a:sysClr>
                </a:outerShdw>
              </a:effec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5" name="액자 77"/>
              <p:cNvSpPr/>
              <p:nvPr/>
            </p:nvSpPr>
            <p:spPr>
              <a:xfrm>
                <a:off x="4595751" y="2900358"/>
                <a:ext cx="1285884" cy="1285884"/>
              </a:xfrm>
              <a:prstGeom prst="frame">
                <a:avLst/>
              </a:prstGeom>
              <a:gradFill flip="none" rotWithShape="1"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ln w="12700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33350" h="25400" prst="coolSlant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맑은 고딕"/>
                  <a:ea typeface="맑은 고딕"/>
                </a:endParaRPr>
              </a:p>
            </p:txBody>
          </p:sp>
        </p:grpSp>
        <p:sp>
          <p:nvSpPr>
            <p:cNvPr id="57" name="AutoShape 14"/>
            <p:cNvSpPr>
              <a:spLocks noChangeArrowheads="1"/>
            </p:cNvSpPr>
            <p:nvPr/>
          </p:nvSpPr>
          <p:spPr bwMode="auto">
            <a:xfrm>
              <a:off x="926971" y="2667000"/>
              <a:ext cx="8051471" cy="684213"/>
            </a:xfrm>
            <a:prstGeom prst="rect">
              <a:avLst/>
            </a:prstGeom>
            <a:gradFill rotWithShape="1">
              <a:gsLst>
                <a:gs pos="0">
                  <a:srgbClr val="8064A2">
                    <a:lumMod val="75000"/>
                  </a:srgbClr>
                </a:gs>
                <a:gs pos="100000">
                  <a:srgbClr val="8064A2">
                    <a:lumMod val="40000"/>
                    <a:lumOff val="60000"/>
                  </a:srgb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>
              <a:outerShdw dist="35921" dir="2700000" algn="ctr" rotWithShape="0">
                <a:sysClr val="windowText" lastClr="000000">
                  <a:alpha val="50000"/>
                </a:sysClr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2" name="WordArt 26"/>
            <p:cNvSpPr>
              <a:spLocks noChangeArrowheads="1" noChangeShapeType="1" noTextEdit="1"/>
            </p:cNvSpPr>
            <p:nvPr/>
          </p:nvSpPr>
          <p:spPr bwMode="auto">
            <a:xfrm>
              <a:off x="350710" y="2846388"/>
              <a:ext cx="250825" cy="32385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0" i="0" u="none" strike="noStrike" kern="10" cap="none" spc="-70" normalizeH="0" baseline="0" noProof="0">
                  <a:ln w="9525">
                    <a:noFill/>
                    <a:round/>
                    <a:headEnd/>
                    <a:tailEnd/>
                  </a:ln>
                  <a:solidFill>
                    <a:sysClr val="windowText" lastClr="000000">
                      <a:lumMod val="95000"/>
                      <a:lumOff val="5000"/>
                    </a:sysClr>
                  </a:solidFill>
                  <a:effectLst/>
                  <a:uLnTx/>
                  <a:uFillTx/>
                  <a:latin typeface="Arial Black"/>
                </a:rPr>
                <a:t>3</a:t>
              </a:r>
              <a:endParaRPr kumimoji="0" lang="ko-KR" altLang="en-US" sz="1400" b="0" i="0" u="none" strike="noStrike" kern="10" cap="none" spc="-70" normalizeH="0" baseline="0" noProof="0">
                <a:ln w="9525">
                  <a:noFill/>
                  <a:round/>
                  <a:headEnd/>
                  <a:tailEnd/>
                </a:ln>
                <a:solidFill>
                  <a:sysClr val="windowText" lastClr="000000">
                    <a:lumMod val="95000"/>
                    <a:lumOff val="5000"/>
                  </a:sysClr>
                </a:solidFill>
                <a:effectLst/>
                <a:uLnTx/>
                <a:uFillTx/>
                <a:latin typeface="Arial Black"/>
              </a:endParaRPr>
            </a:p>
          </p:txBody>
        </p:sp>
        <p:sp>
          <p:nvSpPr>
            <p:cNvPr id="67" name="AutoShape 31"/>
            <p:cNvSpPr>
              <a:spLocks noChangeArrowheads="1"/>
            </p:cNvSpPr>
            <p:nvPr/>
          </p:nvSpPr>
          <p:spPr bwMode="auto">
            <a:xfrm>
              <a:off x="961896" y="2703513"/>
              <a:ext cx="7968257" cy="323850"/>
            </a:xfrm>
            <a:prstGeom prst="rect">
              <a:avLst/>
            </a:prstGeom>
            <a:gradFill rotWithShape="1">
              <a:gsLst>
                <a:gs pos="0">
                  <a:sysClr val="window" lastClr="FFFFFF">
                    <a:alpha val="50000"/>
                  </a:sysClr>
                </a:gs>
                <a:gs pos="100000">
                  <a:sysClr val="window" lastClr="FFFFFF">
                    <a:gamma/>
                    <a:tint val="0"/>
                    <a:invGamma/>
                    <a:alpha val="0"/>
                  </a:sys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71" name="Text Box 35"/>
            <p:cNvSpPr txBox="1">
              <a:spLocks noChangeArrowheads="1"/>
            </p:cNvSpPr>
            <p:nvPr/>
          </p:nvSpPr>
          <p:spPr bwMode="auto">
            <a:xfrm>
              <a:off x="941694" y="2839315"/>
              <a:ext cx="7988457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lvl="0" algn="just" eaLnBrk="1" hangingPunct="1"/>
              <a:r>
                <a:rPr lang="en-US" sz="2000" dirty="0" err="1">
                  <a:solidFill>
                    <a:srgbClr val="FFFF00"/>
                  </a:solidFill>
                </a:rPr>
                <a:t>Phát</a:t>
              </a:r>
              <a:r>
                <a:rPr lang="en-US" sz="2000" dirty="0">
                  <a:solidFill>
                    <a:srgbClr val="FFFF00"/>
                  </a:solidFill>
                </a:rPr>
                <a:t> </a:t>
              </a:r>
              <a:r>
                <a:rPr lang="en-US" sz="2000" dirty="0" err="1">
                  <a:solidFill>
                    <a:srgbClr val="FFFF00"/>
                  </a:solidFill>
                </a:rPr>
                <a:t>huy</a:t>
              </a:r>
              <a:r>
                <a:rPr lang="en-US" sz="2000" dirty="0">
                  <a:solidFill>
                    <a:srgbClr val="FFFF00"/>
                  </a:solidFill>
                </a:rPr>
                <a:t> </a:t>
              </a:r>
              <a:r>
                <a:rPr lang="en-US" sz="2000" dirty="0" err="1">
                  <a:solidFill>
                    <a:srgbClr val="FFFF00"/>
                  </a:solidFill>
                </a:rPr>
                <a:t>vai</a:t>
              </a:r>
              <a:r>
                <a:rPr lang="en-US" sz="2000" dirty="0">
                  <a:solidFill>
                    <a:srgbClr val="FFFF00"/>
                  </a:solidFill>
                </a:rPr>
                <a:t> </a:t>
              </a:r>
              <a:r>
                <a:rPr lang="en-US" sz="2000" dirty="0" err="1">
                  <a:solidFill>
                    <a:srgbClr val="FFFF00"/>
                  </a:solidFill>
                </a:rPr>
                <a:t>trò</a:t>
              </a:r>
              <a:r>
                <a:rPr lang="en-US" sz="2000" dirty="0">
                  <a:solidFill>
                    <a:srgbClr val="FFFF00"/>
                  </a:solidFill>
                </a:rPr>
                <a:t> </a:t>
              </a:r>
              <a:r>
                <a:rPr lang="en-US" sz="2000" dirty="0" err="1">
                  <a:solidFill>
                    <a:srgbClr val="FFFF00"/>
                  </a:solidFill>
                </a:rPr>
                <a:t>của</a:t>
              </a:r>
              <a:r>
                <a:rPr lang="en-US" sz="2000" dirty="0">
                  <a:solidFill>
                    <a:srgbClr val="FFFF00"/>
                  </a:solidFill>
                </a:rPr>
                <a:t> </a:t>
              </a:r>
              <a:r>
                <a:rPr lang="en-US" sz="2000" dirty="0" err="1">
                  <a:solidFill>
                    <a:srgbClr val="FFFF00"/>
                  </a:solidFill>
                </a:rPr>
                <a:t>bộ</a:t>
              </a:r>
              <a:r>
                <a:rPr lang="en-US" sz="2000" dirty="0">
                  <a:solidFill>
                    <a:srgbClr val="FFFF00"/>
                  </a:solidFill>
                </a:rPr>
                <a:t> </a:t>
              </a:r>
              <a:r>
                <a:rPr lang="en-US" sz="2000" dirty="0" err="1">
                  <a:solidFill>
                    <a:srgbClr val="FFFF00"/>
                  </a:solidFill>
                </a:rPr>
                <a:t>môn</a:t>
              </a:r>
              <a:r>
                <a:rPr lang="en-US" sz="2000" dirty="0">
                  <a:solidFill>
                    <a:srgbClr val="FFFF00"/>
                  </a:solidFill>
                </a:rPr>
                <a:t> </a:t>
              </a:r>
              <a:r>
                <a:rPr lang="en-US" sz="2000" dirty="0" err="1">
                  <a:solidFill>
                    <a:srgbClr val="FFFF00"/>
                  </a:solidFill>
                </a:rPr>
                <a:t>trong</a:t>
              </a:r>
              <a:r>
                <a:rPr lang="en-US" sz="2000" dirty="0">
                  <a:solidFill>
                    <a:srgbClr val="FFFF00"/>
                  </a:solidFill>
                </a:rPr>
                <a:t> </a:t>
              </a:r>
              <a:r>
                <a:rPr lang="en-US" sz="2000" dirty="0" err="1">
                  <a:solidFill>
                    <a:srgbClr val="FFFF00"/>
                  </a:solidFill>
                </a:rPr>
                <a:t>việc</a:t>
              </a:r>
              <a:r>
                <a:rPr lang="en-US" sz="2000" dirty="0">
                  <a:solidFill>
                    <a:srgbClr val="FFFF00"/>
                  </a:solidFill>
                </a:rPr>
                <a:t> </a:t>
              </a:r>
              <a:r>
                <a:rPr lang="en-US" sz="2000" dirty="0" err="1">
                  <a:solidFill>
                    <a:srgbClr val="FFFF00"/>
                  </a:solidFill>
                </a:rPr>
                <a:t>thúc</a:t>
              </a:r>
              <a:r>
                <a:rPr lang="en-US" sz="2000" dirty="0">
                  <a:solidFill>
                    <a:srgbClr val="FFFF00"/>
                  </a:solidFill>
                </a:rPr>
                <a:t> </a:t>
              </a:r>
              <a:r>
                <a:rPr lang="en-US" sz="2000" dirty="0" err="1">
                  <a:solidFill>
                    <a:srgbClr val="FFFF00"/>
                  </a:solidFill>
                </a:rPr>
                <a:t>đẩy</a:t>
              </a:r>
              <a:r>
                <a:rPr lang="en-US" sz="2000" dirty="0">
                  <a:solidFill>
                    <a:srgbClr val="FFFF00"/>
                  </a:solidFill>
                </a:rPr>
                <a:t> </a:t>
              </a:r>
              <a:r>
                <a:rPr lang="en-US" sz="2000" dirty="0" err="1">
                  <a:solidFill>
                    <a:srgbClr val="FFFF00"/>
                  </a:solidFill>
                </a:rPr>
                <a:t>công</a:t>
              </a:r>
              <a:r>
                <a:rPr lang="en-US" sz="2000" dirty="0">
                  <a:solidFill>
                    <a:srgbClr val="FFFF00"/>
                  </a:solidFill>
                </a:rPr>
                <a:t> </a:t>
              </a:r>
              <a:r>
                <a:rPr lang="en-US" sz="2000" dirty="0" err="1">
                  <a:solidFill>
                    <a:srgbClr val="FFFF00"/>
                  </a:solidFill>
                </a:rPr>
                <a:t>tác</a:t>
              </a:r>
              <a:r>
                <a:rPr lang="en-US" sz="2000" dirty="0">
                  <a:solidFill>
                    <a:srgbClr val="FFFF00"/>
                  </a:solidFill>
                </a:rPr>
                <a:t> </a:t>
              </a:r>
              <a:r>
                <a:rPr lang="en-US" sz="2000" dirty="0" smtClean="0">
                  <a:solidFill>
                    <a:srgbClr val="FFFF00"/>
                  </a:solidFill>
                </a:rPr>
                <a:t>NCKH</a:t>
              </a:r>
              <a:endParaRPr kumimoji="1" lang="en-US" altLang="ko-KR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HY헤드라인M" pitchFamily="18" charset="-127"/>
                <a:cs typeface="Arial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56881" y="3505200"/>
            <a:ext cx="8821561" cy="716748"/>
            <a:chOff x="156881" y="3505200"/>
            <a:chExt cx="8821561" cy="716748"/>
          </a:xfrm>
        </p:grpSpPr>
        <p:grpSp>
          <p:nvGrpSpPr>
            <p:cNvPr id="46" name="그룹 78"/>
            <p:cNvGrpSpPr/>
            <p:nvPr/>
          </p:nvGrpSpPr>
          <p:grpSpPr>
            <a:xfrm>
              <a:off x="156881" y="3525843"/>
              <a:ext cx="666692" cy="666692"/>
              <a:chOff x="4595751" y="2900358"/>
              <a:chExt cx="1285884" cy="1285884"/>
            </a:xfrm>
          </p:grpSpPr>
          <p:sp>
            <p:nvSpPr>
              <p:cNvPr id="47" name="직사각형 79"/>
              <p:cNvSpPr/>
              <p:nvPr/>
            </p:nvSpPr>
            <p:spPr>
              <a:xfrm>
                <a:off x="4610039" y="2952746"/>
                <a:ext cx="1214446" cy="1214446"/>
              </a:xfrm>
              <a:prstGeom prst="rect">
                <a:avLst/>
              </a:prstGeom>
              <a:gradFill rotWithShape="1">
                <a:gsLst>
                  <a:gs pos="0">
                    <a:srgbClr val="9BBB59">
                      <a:lumMod val="75000"/>
                    </a:srgbClr>
                  </a:gs>
                  <a:gs pos="100000">
                    <a:srgbClr val="9BBB59">
                      <a:lumMod val="60000"/>
                      <a:lumOff val="40000"/>
                    </a:srgbClr>
                  </a:gs>
                </a:gsLst>
                <a:lin ang="0" scaled="1"/>
              </a:gradFill>
              <a:ln w="9525" algn="ctr">
                <a:noFill/>
                <a:round/>
                <a:headEnd/>
                <a:tailEnd/>
              </a:ln>
              <a:effectLst>
                <a:outerShdw dist="35921" dir="2700000" algn="ctr" rotWithShape="0">
                  <a:sysClr val="windowText" lastClr="000000">
                    <a:alpha val="50000"/>
                  </a:sysClr>
                </a:outerShdw>
              </a:effec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8" name="액자 80"/>
              <p:cNvSpPr/>
              <p:nvPr/>
            </p:nvSpPr>
            <p:spPr>
              <a:xfrm>
                <a:off x="4595751" y="2900358"/>
                <a:ext cx="1285884" cy="1285884"/>
              </a:xfrm>
              <a:prstGeom prst="frame">
                <a:avLst/>
              </a:prstGeom>
              <a:gradFill flip="none" rotWithShape="1"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ln w="12700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33350" h="25400" prst="coolSlant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맑은 고딕"/>
                  <a:ea typeface="맑은 고딕"/>
                </a:endParaRPr>
              </a:p>
            </p:txBody>
          </p:sp>
        </p:grpSp>
        <p:sp>
          <p:nvSpPr>
            <p:cNvPr id="58" name="AutoShape 16"/>
            <p:cNvSpPr>
              <a:spLocks noChangeArrowheads="1"/>
            </p:cNvSpPr>
            <p:nvPr/>
          </p:nvSpPr>
          <p:spPr bwMode="auto">
            <a:xfrm>
              <a:off x="926971" y="3505200"/>
              <a:ext cx="8051471" cy="684213"/>
            </a:xfrm>
            <a:prstGeom prst="rect">
              <a:avLst/>
            </a:prstGeom>
            <a:gradFill rotWithShape="1">
              <a:gsLst>
                <a:gs pos="0">
                  <a:srgbClr val="9BBB59">
                    <a:lumMod val="75000"/>
                  </a:srgbClr>
                </a:gs>
                <a:gs pos="100000">
                  <a:srgbClr val="9BBB59">
                    <a:lumMod val="60000"/>
                    <a:lumOff val="40000"/>
                  </a:srgb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>
              <a:outerShdw dist="35921" dir="2700000" algn="ctr" rotWithShape="0">
                <a:sysClr val="windowText" lastClr="000000">
                  <a:alpha val="50000"/>
                </a:sysClr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3" name="WordArt 27"/>
            <p:cNvSpPr>
              <a:spLocks noChangeArrowheads="1" noChangeShapeType="1" noTextEdit="1"/>
            </p:cNvSpPr>
            <p:nvPr/>
          </p:nvSpPr>
          <p:spPr bwMode="auto">
            <a:xfrm>
              <a:off x="350710" y="3684587"/>
              <a:ext cx="250825" cy="32385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0" i="0" u="none" strike="noStrike" kern="10" cap="none" spc="-70" normalizeH="0" baseline="0" noProof="0">
                  <a:ln w="9525">
                    <a:noFill/>
                    <a:round/>
                    <a:headEnd/>
                    <a:tailEnd/>
                  </a:ln>
                  <a:solidFill>
                    <a:sysClr val="windowText" lastClr="000000">
                      <a:lumMod val="95000"/>
                      <a:lumOff val="5000"/>
                    </a:sysClr>
                  </a:solidFill>
                  <a:effectLst/>
                  <a:uLnTx/>
                  <a:uFillTx/>
                  <a:latin typeface="Arial Black"/>
                </a:rPr>
                <a:t>4</a:t>
              </a:r>
              <a:endParaRPr kumimoji="0" lang="ko-KR" altLang="en-US" sz="1400" b="0" i="0" u="none" strike="noStrike" kern="10" cap="none" spc="-70" normalizeH="0" baseline="0" noProof="0">
                <a:ln w="9525">
                  <a:noFill/>
                  <a:round/>
                  <a:headEnd/>
                  <a:tailEnd/>
                </a:ln>
                <a:solidFill>
                  <a:sysClr val="windowText" lastClr="000000">
                    <a:lumMod val="95000"/>
                    <a:lumOff val="5000"/>
                  </a:sysClr>
                </a:solidFill>
                <a:effectLst/>
                <a:uLnTx/>
                <a:uFillTx/>
                <a:latin typeface="Arial Black"/>
              </a:endParaRPr>
            </a:p>
          </p:txBody>
        </p:sp>
        <p:sp>
          <p:nvSpPr>
            <p:cNvPr id="72" name="Text Box 36"/>
            <p:cNvSpPr txBox="1">
              <a:spLocks noChangeArrowheads="1"/>
            </p:cNvSpPr>
            <p:nvPr/>
          </p:nvSpPr>
          <p:spPr bwMode="auto">
            <a:xfrm>
              <a:off x="975053" y="3514062"/>
              <a:ext cx="7955098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lvl="0" algn="just" eaLnBrk="1" hangingPunct="1"/>
              <a:r>
                <a:rPr lang="en-US" sz="2000" dirty="0" err="1">
                  <a:solidFill>
                    <a:srgbClr val="0000FF"/>
                  </a:solidFill>
                </a:rPr>
                <a:t>Có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chế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độ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khuyến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khích</a:t>
              </a:r>
              <a:r>
                <a:rPr lang="en-US" sz="2000" dirty="0">
                  <a:solidFill>
                    <a:srgbClr val="0000FF"/>
                  </a:solidFill>
                </a:rPr>
                <a:t>, </a:t>
              </a:r>
              <a:r>
                <a:rPr lang="en-US" sz="2000" dirty="0" err="1">
                  <a:solidFill>
                    <a:srgbClr val="0000FF"/>
                  </a:solidFill>
                </a:rPr>
                <a:t>đãi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ngộ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hợp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lý</a:t>
              </a:r>
              <a:r>
                <a:rPr lang="en-US" sz="2000" dirty="0">
                  <a:solidFill>
                    <a:srgbClr val="0000FF"/>
                  </a:solidFill>
                </a:rPr>
                <a:t>; </a:t>
              </a:r>
              <a:r>
                <a:rPr lang="en-US" sz="2000" dirty="0" err="1">
                  <a:solidFill>
                    <a:srgbClr val="0000FF"/>
                  </a:solidFill>
                </a:rPr>
                <a:t>đầu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tư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kinh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phí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phù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hợp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cho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hoạt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động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smtClean="0">
                  <a:solidFill>
                    <a:srgbClr val="0000FF"/>
                  </a:solidFill>
                </a:rPr>
                <a:t>NCKH</a:t>
              </a:r>
              <a:endParaRPr kumimoji="1" lang="en-US" altLang="ko-KR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itchFamily="34" charset="0"/>
                <a:ea typeface="HY헤드라인M" pitchFamily="18" charset="-127"/>
                <a:cs typeface="Arial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56818" y="4338684"/>
            <a:ext cx="8821624" cy="690516"/>
            <a:chOff x="156818" y="4338684"/>
            <a:chExt cx="8821624" cy="690516"/>
          </a:xfrm>
        </p:grpSpPr>
        <p:grpSp>
          <p:nvGrpSpPr>
            <p:cNvPr id="49" name="그룹 81"/>
            <p:cNvGrpSpPr/>
            <p:nvPr/>
          </p:nvGrpSpPr>
          <p:grpSpPr>
            <a:xfrm>
              <a:off x="156818" y="4362508"/>
              <a:ext cx="666692" cy="666692"/>
              <a:chOff x="4595751" y="2900358"/>
              <a:chExt cx="1285884" cy="1285884"/>
            </a:xfrm>
          </p:grpSpPr>
          <p:sp>
            <p:nvSpPr>
              <p:cNvPr id="50" name="직사각형 83"/>
              <p:cNvSpPr/>
              <p:nvPr/>
            </p:nvSpPr>
            <p:spPr>
              <a:xfrm>
                <a:off x="4610039" y="2952746"/>
                <a:ext cx="1214446" cy="1214446"/>
              </a:xfrm>
              <a:prstGeom prst="rect">
                <a:avLst/>
              </a:prstGeom>
              <a:gradFill rotWithShape="1">
                <a:gsLst>
                  <a:gs pos="0">
                    <a:srgbClr val="C0504D">
                      <a:lumMod val="75000"/>
                    </a:srgbClr>
                  </a:gs>
                  <a:gs pos="100000">
                    <a:srgbClr val="C0504D">
                      <a:lumMod val="40000"/>
                      <a:lumOff val="60000"/>
                    </a:srgbClr>
                  </a:gs>
                </a:gsLst>
                <a:lin ang="0" scaled="1"/>
              </a:gradFill>
              <a:ln w="9525" algn="ctr">
                <a:noFill/>
                <a:round/>
                <a:headEnd/>
                <a:tailEnd/>
              </a:ln>
              <a:effectLst>
                <a:outerShdw dist="35921" dir="2700000" algn="ctr" rotWithShape="0">
                  <a:sysClr val="windowText" lastClr="000000">
                    <a:alpha val="50000"/>
                  </a:sysClr>
                </a:outerShdw>
              </a:effec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1" name="액자 84"/>
              <p:cNvSpPr/>
              <p:nvPr/>
            </p:nvSpPr>
            <p:spPr>
              <a:xfrm>
                <a:off x="4595751" y="2900358"/>
                <a:ext cx="1285884" cy="1285884"/>
              </a:xfrm>
              <a:prstGeom prst="frame">
                <a:avLst/>
              </a:prstGeom>
              <a:gradFill flip="none" rotWithShape="1"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ln w="12700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33350" h="25400" prst="coolSlant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맑은 고딕"/>
                  <a:ea typeface="맑은 고딕"/>
                </a:endParaRPr>
              </a:p>
            </p:txBody>
          </p:sp>
        </p:grpSp>
        <p:sp>
          <p:nvSpPr>
            <p:cNvPr id="59" name="AutoShape 18"/>
            <p:cNvSpPr>
              <a:spLocks noChangeArrowheads="1"/>
            </p:cNvSpPr>
            <p:nvPr/>
          </p:nvSpPr>
          <p:spPr bwMode="auto">
            <a:xfrm>
              <a:off x="926971" y="4338684"/>
              <a:ext cx="8051471" cy="684213"/>
            </a:xfrm>
            <a:prstGeom prst="rect">
              <a:avLst/>
            </a:prstGeom>
            <a:gradFill rotWithShape="1">
              <a:gsLst>
                <a:gs pos="0">
                  <a:srgbClr val="C0504D">
                    <a:lumMod val="75000"/>
                  </a:srgbClr>
                </a:gs>
                <a:gs pos="100000">
                  <a:srgbClr val="C0504D">
                    <a:lumMod val="40000"/>
                    <a:lumOff val="60000"/>
                  </a:srgb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>
              <a:outerShdw dist="35921" dir="2700000" algn="ctr" rotWithShape="0">
                <a:sysClr val="windowText" lastClr="000000">
                  <a:alpha val="50000"/>
                </a:sysClr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4" name="WordArt 28"/>
            <p:cNvSpPr>
              <a:spLocks noChangeArrowheads="1" noChangeShapeType="1" noTextEdit="1"/>
            </p:cNvSpPr>
            <p:nvPr/>
          </p:nvSpPr>
          <p:spPr bwMode="auto">
            <a:xfrm>
              <a:off x="350710" y="4518072"/>
              <a:ext cx="250825" cy="32385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0" i="0" u="none" strike="noStrike" kern="10" cap="none" spc="-70" normalizeH="0" baseline="0" noProof="0" dirty="0">
                  <a:ln w="9525">
                    <a:noFill/>
                    <a:round/>
                    <a:headEnd/>
                    <a:tailEnd/>
                  </a:ln>
                  <a:solidFill>
                    <a:sysClr val="windowText" lastClr="000000">
                      <a:lumMod val="95000"/>
                      <a:lumOff val="5000"/>
                    </a:sysClr>
                  </a:solidFill>
                  <a:effectLst/>
                  <a:uLnTx/>
                  <a:uFillTx/>
                  <a:latin typeface="Arial Black"/>
                </a:rPr>
                <a:t>5</a:t>
              </a:r>
              <a:endParaRPr kumimoji="0" lang="ko-KR" altLang="en-US" sz="1400" b="0" i="0" u="none" strike="noStrike" kern="10" cap="none" spc="-70" normalizeH="0" baseline="0" noProof="0" dirty="0">
                <a:ln w="9525">
                  <a:noFill/>
                  <a:round/>
                  <a:headEnd/>
                  <a:tailEnd/>
                </a:ln>
                <a:solidFill>
                  <a:sysClr val="windowText" lastClr="000000">
                    <a:lumMod val="95000"/>
                    <a:lumOff val="5000"/>
                  </a:sysClr>
                </a:solidFill>
                <a:effectLst/>
                <a:uLnTx/>
                <a:uFillTx/>
                <a:latin typeface="Arial Black"/>
              </a:endParaRPr>
            </a:p>
          </p:txBody>
        </p:sp>
        <p:sp>
          <p:nvSpPr>
            <p:cNvPr id="69" name="AutoShape 33"/>
            <p:cNvSpPr>
              <a:spLocks noChangeArrowheads="1"/>
            </p:cNvSpPr>
            <p:nvPr/>
          </p:nvSpPr>
          <p:spPr bwMode="auto">
            <a:xfrm>
              <a:off x="961896" y="4375197"/>
              <a:ext cx="7968257" cy="323850"/>
            </a:xfrm>
            <a:prstGeom prst="rect">
              <a:avLst/>
            </a:prstGeom>
            <a:gradFill rotWithShape="1">
              <a:gsLst>
                <a:gs pos="0">
                  <a:sysClr val="window" lastClr="FFFFFF">
                    <a:alpha val="50000"/>
                  </a:sysClr>
                </a:gs>
                <a:gs pos="100000">
                  <a:sysClr val="window" lastClr="FFFFFF">
                    <a:gamma/>
                    <a:tint val="0"/>
                    <a:invGamma/>
                    <a:alpha val="0"/>
                  </a:sys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73" name="Text Box 37"/>
            <p:cNvSpPr txBox="1">
              <a:spLocks noChangeArrowheads="1"/>
            </p:cNvSpPr>
            <p:nvPr/>
          </p:nvSpPr>
          <p:spPr bwMode="auto">
            <a:xfrm>
              <a:off x="975053" y="4513640"/>
              <a:ext cx="7955098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lvl="0" algn="just" eaLnBrk="1" hangingPunct="1"/>
              <a:r>
                <a:rPr lang="en-US" sz="2000" dirty="0" err="1"/>
                <a:t>Tạo</a:t>
              </a:r>
              <a:r>
                <a:rPr lang="en-US" sz="2000" dirty="0"/>
                <a:t> </a:t>
              </a:r>
              <a:r>
                <a:rPr lang="en-US" sz="2000" dirty="0" smtClean="0"/>
                <a:t>ĐK </a:t>
              </a:r>
              <a:r>
                <a:rPr lang="en-US" sz="2000" dirty="0" err="1" smtClean="0"/>
                <a:t>cho</a:t>
              </a:r>
              <a:r>
                <a:rPr lang="en-US" sz="2000" dirty="0"/>
                <a:t> </a:t>
              </a:r>
              <a:r>
                <a:rPr lang="en-US" sz="2000" dirty="0" smtClean="0"/>
                <a:t>GV </a:t>
              </a:r>
              <a:r>
                <a:rPr lang="en-US" sz="2000" dirty="0" err="1"/>
                <a:t>đi</a:t>
              </a:r>
              <a:r>
                <a:rPr lang="en-US" sz="2000" dirty="0"/>
                <a:t> </a:t>
              </a:r>
              <a:r>
                <a:rPr lang="en-US" sz="2000" dirty="0" err="1"/>
                <a:t>tham</a:t>
              </a:r>
              <a:r>
                <a:rPr lang="en-US" sz="2000" dirty="0"/>
                <a:t> </a:t>
              </a:r>
              <a:r>
                <a:rPr lang="en-US" sz="2000" dirty="0" err="1"/>
                <a:t>quan</a:t>
              </a:r>
              <a:r>
                <a:rPr lang="en-US" sz="2000" dirty="0"/>
                <a:t> </a:t>
              </a:r>
              <a:r>
                <a:rPr lang="en-US" sz="2000" dirty="0" err="1"/>
                <a:t>học</a:t>
              </a:r>
              <a:r>
                <a:rPr lang="en-US" sz="2000" dirty="0"/>
                <a:t> </a:t>
              </a:r>
              <a:r>
                <a:rPr lang="en-US" sz="2000" dirty="0" err="1"/>
                <a:t>tập</a:t>
              </a:r>
              <a:r>
                <a:rPr lang="en-US" sz="2000" dirty="0"/>
                <a:t> </a:t>
              </a:r>
              <a:r>
                <a:rPr lang="en-US" sz="2000" dirty="0" err="1"/>
                <a:t>thực</a:t>
              </a:r>
              <a:r>
                <a:rPr lang="en-US" sz="2000" dirty="0"/>
                <a:t> </a:t>
              </a:r>
              <a:r>
                <a:rPr lang="en-US" sz="2000" dirty="0" err="1"/>
                <a:t>tế</a:t>
              </a:r>
              <a:r>
                <a:rPr lang="en-US" sz="2000" dirty="0"/>
                <a:t> </a:t>
              </a:r>
              <a:r>
                <a:rPr lang="en-US" sz="2000" dirty="0" err="1"/>
                <a:t>để</a:t>
              </a:r>
              <a:r>
                <a:rPr lang="en-US" sz="2000" dirty="0"/>
                <a:t> </a:t>
              </a:r>
              <a:r>
                <a:rPr lang="en-US" sz="2000" dirty="0" err="1"/>
                <a:t>cập</a:t>
              </a:r>
              <a:r>
                <a:rPr lang="en-US" sz="2000" dirty="0"/>
                <a:t> </a:t>
              </a:r>
              <a:r>
                <a:rPr lang="en-US" sz="2000" dirty="0" err="1"/>
                <a:t>nhật</a:t>
              </a:r>
              <a:r>
                <a:rPr lang="en-US" sz="2000" dirty="0"/>
                <a:t> </a:t>
              </a:r>
              <a:r>
                <a:rPr lang="en-US" sz="2000" dirty="0" err="1"/>
                <a:t>kiến</a:t>
              </a:r>
              <a:r>
                <a:rPr lang="en-US" sz="2000" dirty="0"/>
                <a:t> </a:t>
              </a:r>
              <a:r>
                <a:rPr lang="en-US" sz="2000" dirty="0" err="1"/>
                <a:t>thức</a:t>
              </a:r>
              <a:endParaRPr kumimoji="1" lang="en-US" altLang="ko-KR" sz="20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HY헤드라인M" pitchFamily="18" charset="-127"/>
                <a:cs typeface="Arial" pitchFamily="34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57070" y="990600"/>
            <a:ext cx="8821372" cy="684213"/>
            <a:chOff x="157070" y="990600"/>
            <a:chExt cx="8821372" cy="684213"/>
          </a:xfrm>
        </p:grpSpPr>
        <p:grpSp>
          <p:nvGrpSpPr>
            <p:cNvPr id="52" name="그룹 71"/>
            <p:cNvGrpSpPr/>
            <p:nvPr/>
          </p:nvGrpSpPr>
          <p:grpSpPr>
            <a:xfrm>
              <a:off x="157070" y="1001702"/>
              <a:ext cx="666692" cy="666692"/>
              <a:chOff x="4595751" y="2900358"/>
              <a:chExt cx="1285884" cy="1285884"/>
            </a:xfrm>
          </p:grpSpPr>
          <p:sp>
            <p:nvSpPr>
              <p:cNvPr id="53" name="직사각형 69"/>
              <p:cNvSpPr/>
              <p:nvPr/>
            </p:nvSpPr>
            <p:spPr>
              <a:xfrm>
                <a:off x="4610039" y="2952746"/>
                <a:ext cx="1214446" cy="1214446"/>
              </a:xfrm>
              <a:prstGeom prst="rect">
                <a:avLst/>
              </a:prstGeom>
              <a:gradFill rotWithShape="1">
                <a:gsLst>
                  <a:gs pos="0">
                    <a:srgbClr val="FF6400"/>
                  </a:gs>
                  <a:gs pos="100000">
                    <a:srgbClr val="FFC800"/>
                  </a:gs>
                </a:gsLst>
                <a:lin ang="0" scaled="1"/>
              </a:gradFill>
              <a:ln w="9525" algn="ctr">
                <a:noFill/>
                <a:round/>
                <a:headEnd/>
                <a:tailEnd/>
              </a:ln>
              <a:effectLst>
                <a:outerShdw dist="35921" dir="2700000" algn="ctr" rotWithShape="0">
                  <a:sysClr val="windowText" lastClr="000000">
                    <a:alpha val="50000"/>
                  </a:sysClr>
                </a:outerShdw>
              </a:effec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4" name="액자 70"/>
              <p:cNvSpPr/>
              <p:nvPr/>
            </p:nvSpPr>
            <p:spPr>
              <a:xfrm>
                <a:off x="4595751" y="2900358"/>
                <a:ext cx="1285884" cy="1285884"/>
              </a:xfrm>
              <a:prstGeom prst="frame">
                <a:avLst/>
              </a:prstGeom>
              <a:gradFill flip="none" rotWithShape="1"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ln w="12700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33350" h="25400" prst="coolSlant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맑은 고딕"/>
                  <a:ea typeface="맑은 고딕"/>
                </a:endParaRPr>
              </a:p>
            </p:txBody>
          </p:sp>
        </p:grpSp>
        <p:sp>
          <p:nvSpPr>
            <p:cNvPr id="55" name="AutoShape 10"/>
            <p:cNvSpPr>
              <a:spLocks noChangeArrowheads="1"/>
            </p:cNvSpPr>
            <p:nvPr/>
          </p:nvSpPr>
          <p:spPr bwMode="auto">
            <a:xfrm>
              <a:off x="926971" y="990600"/>
              <a:ext cx="8051471" cy="684213"/>
            </a:xfrm>
            <a:prstGeom prst="rect">
              <a:avLst/>
            </a:prstGeom>
            <a:gradFill rotWithShape="1">
              <a:gsLst>
                <a:gs pos="0">
                  <a:srgbClr val="FF6400"/>
                </a:gs>
                <a:gs pos="100000">
                  <a:srgbClr val="FFC800"/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>
              <a:outerShdw dist="35921" dir="2700000" algn="ctr" rotWithShape="0">
                <a:sysClr val="windowText" lastClr="000000">
                  <a:alpha val="50000"/>
                </a:sysClr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0" name="WordArt 24"/>
            <p:cNvSpPr>
              <a:spLocks noChangeArrowheads="1" noChangeShapeType="1" noTextEdit="1"/>
            </p:cNvSpPr>
            <p:nvPr/>
          </p:nvSpPr>
          <p:spPr bwMode="auto">
            <a:xfrm>
              <a:off x="350710" y="1169988"/>
              <a:ext cx="214313" cy="32385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0" i="0" u="none" strike="noStrike" kern="10" cap="none" spc="-70" normalizeH="0" baseline="0" noProof="0" dirty="0">
                  <a:ln w="9525">
                    <a:noFill/>
                    <a:round/>
                    <a:headEnd/>
                    <a:tailEnd/>
                  </a:ln>
                  <a:solidFill>
                    <a:sysClr val="windowText" lastClr="000000">
                      <a:lumMod val="95000"/>
                      <a:lumOff val="5000"/>
                    </a:sysClr>
                  </a:solidFill>
                  <a:effectLst/>
                  <a:uLnTx/>
                  <a:uFillTx/>
                  <a:latin typeface="Arial Black"/>
                </a:rPr>
                <a:t>1</a:t>
              </a:r>
              <a:endParaRPr kumimoji="0" lang="ko-KR" altLang="en-US" sz="1400" b="0" i="0" u="none" strike="noStrike" kern="10" cap="none" spc="-70" normalizeH="0" baseline="0" noProof="0" dirty="0">
                <a:ln w="9525">
                  <a:noFill/>
                  <a:round/>
                  <a:headEnd/>
                  <a:tailEnd/>
                </a:ln>
                <a:solidFill>
                  <a:sysClr val="windowText" lastClr="000000">
                    <a:lumMod val="95000"/>
                    <a:lumOff val="5000"/>
                  </a:sysClr>
                </a:solidFill>
                <a:effectLst/>
                <a:uLnTx/>
                <a:uFillTx/>
                <a:latin typeface="Arial Black"/>
              </a:endParaRPr>
            </a:p>
          </p:txBody>
        </p:sp>
        <p:sp>
          <p:nvSpPr>
            <p:cNvPr id="65" name="AutoShape 29"/>
            <p:cNvSpPr>
              <a:spLocks noChangeArrowheads="1"/>
            </p:cNvSpPr>
            <p:nvPr/>
          </p:nvSpPr>
          <p:spPr bwMode="auto">
            <a:xfrm>
              <a:off x="961896" y="1027113"/>
              <a:ext cx="7968257" cy="323850"/>
            </a:xfrm>
            <a:prstGeom prst="rect">
              <a:avLst/>
            </a:prstGeom>
            <a:gradFill rotWithShape="1">
              <a:gsLst>
                <a:gs pos="0">
                  <a:sysClr val="window" lastClr="FFFFFF">
                    <a:alpha val="50000"/>
                  </a:sysClr>
                </a:gs>
                <a:gs pos="100000">
                  <a:sysClr val="window" lastClr="FFFFFF">
                    <a:gamma/>
                    <a:tint val="0"/>
                    <a:invGamma/>
                    <a:alpha val="0"/>
                  </a:sys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74" name="Text Box 38"/>
            <p:cNvSpPr txBox="1">
              <a:spLocks noChangeArrowheads="1"/>
            </p:cNvSpPr>
            <p:nvPr/>
          </p:nvSpPr>
          <p:spPr bwMode="auto">
            <a:xfrm>
              <a:off x="942976" y="1151862"/>
              <a:ext cx="798717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lvl="0" algn="just" eaLnBrk="1" hangingPunct="1"/>
              <a:r>
                <a:rPr lang="en-US" sz="2000" dirty="0" err="1"/>
                <a:t>Nâng</a:t>
              </a:r>
              <a:r>
                <a:rPr lang="en-US" sz="2000" dirty="0"/>
                <a:t> </a:t>
              </a:r>
              <a:r>
                <a:rPr lang="en-US" sz="2000" dirty="0" err="1"/>
                <a:t>cao</a:t>
              </a:r>
              <a:r>
                <a:rPr lang="en-US" sz="2000" dirty="0"/>
                <a:t> </a:t>
              </a:r>
              <a:r>
                <a:rPr lang="en-US" sz="2000" dirty="0" err="1"/>
                <a:t>nhận</a:t>
              </a:r>
              <a:r>
                <a:rPr lang="en-US" sz="2000" dirty="0"/>
                <a:t> </a:t>
              </a:r>
              <a:r>
                <a:rPr lang="en-US" sz="2000" dirty="0" err="1"/>
                <a:t>thức</a:t>
              </a:r>
              <a:r>
                <a:rPr lang="en-US" sz="2000" dirty="0"/>
                <a:t> </a:t>
              </a:r>
              <a:r>
                <a:rPr lang="en-US" sz="2000" dirty="0" err="1"/>
                <a:t>cho</a:t>
              </a:r>
              <a:r>
                <a:rPr lang="en-US" sz="2000" dirty="0"/>
                <a:t> </a:t>
              </a:r>
              <a:r>
                <a:rPr lang="en-US" sz="2000" dirty="0" smtClean="0"/>
                <a:t>GV </a:t>
              </a:r>
              <a:r>
                <a:rPr lang="en-US" sz="2000" dirty="0" err="1"/>
                <a:t>về</a:t>
              </a:r>
              <a:r>
                <a:rPr lang="en-US" sz="2000" dirty="0"/>
                <a:t> </a:t>
              </a:r>
              <a:r>
                <a:rPr lang="en-US" sz="2000" dirty="0" err="1"/>
                <a:t>vai</a:t>
              </a:r>
              <a:r>
                <a:rPr lang="en-US" sz="2000" dirty="0"/>
                <a:t> </a:t>
              </a:r>
              <a:r>
                <a:rPr lang="en-US" sz="2000" dirty="0" err="1"/>
                <a:t>trò</a:t>
              </a:r>
              <a:r>
                <a:rPr lang="en-US" sz="2000" dirty="0"/>
                <a:t>, </a:t>
              </a:r>
              <a:r>
                <a:rPr lang="en-US" sz="2000" dirty="0" err="1"/>
                <a:t>tầm</a:t>
              </a:r>
              <a:r>
                <a:rPr lang="en-US" sz="2000" dirty="0"/>
                <a:t> </a:t>
              </a:r>
              <a:r>
                <a:rPr lang="en-US" sz="2000" dirty="0" err="1"/>
                <a:t>quan</a:t>
              </a:r>
              <a:r>
                <a:rPr lang="en-US" sz="2000" dirty="0"/>
                <a:t> </a:t>
              </a:r>
              <a:r>
                <a:rPr lang="en-US" sz="2000" dirty="0" err="1"/>
                <a:t>trọng</a:t>
              </a:r>
              <a:r>
                <a:rPr lang="en-US" sz="2000" dirty="0"/>
                <a:t> </a:t>
              </a:r>
              <a:r>
                <a:rPr lang="en-US" sz="2000" dirty="0" err="1" smtClean="0"/>
                <a:t>của</a:t>
              </a:r>
              <a:r>
                <a:rPr lang="en-US" sz="2000" dirty="0" smtClean="0"/>
                <a:t> NCKH</a:t>
              </a:r>
              <a:endParaRPr kumimoji="1" lang="en-US" altLang="ko-KR" sz="20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HY헤드라인M" pitchFamily="18" charset="-127"/>
                <a:cs typeface="Arial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70164" y="6021387"/>
            <a:ext cx="8821435" cy="684213"/>
            <a:chOff x="170164" y="6021387"/>
            <a:chExt cx="8821435" cy="684213"/>
          </a:xfrm>
        </p:grpSpPr>
        <p:grpSp>
          <p:nvGrpSpPr>
            <p:cNvPr id="75" name="그룹 72"/>
            <p:cNvGrpSpPr/>
            <p:nvPr/>
          </p:nvGrpSpPr>
          <p:grpSpPr>
            <a:xfrm>
              <a:off x="170164" y="6035669"/>
              <a:ext cx="666692" cy="666692"/>
              <a:chOff x="4595751" y="2900358"/>
              <a:chExt cx="1285884" cy="1285884"/>
            </a:xfrm>
          </p:grpSpPr>
          <p:sp>
            <p:nvSpPr>
              <p:cNvPr id="76" name="직사각형 73"/>
              <p:cNvSpPr/>
              <p:nvPr/>
            </p:nvSpPr>
            <p:spPr>
              <a:xfrm>
                <a:off x="4610039" y="2952746"/>
                <a:ext cx="1214446" cy="1214446"/>
              </a:xfrm>
              <a:prstGeom prst="rect">
                <a:avLst/>
              </a:prstGeom>
              <a:gradFill rotWithShape="1">
                <a:gsLst>
                  <a:gs pos="0">
                    <a:srgbClr val="4BACC6">
                      <a:lumMod val="75000"/>
                    </a:srgbClr>
                  </a:gs>
                  <a:gs pos="100000">
                    <a:srgbClr val="4BACC6">
                      <a:lumMod val="60000"/>
                      <a:lumOff val="40000"/>
                    </a:srgbClr>
                  </a:gs>
                </a:gsLst>
                <a:lin ang="0" scaled="1"/>
              </a:gradFill>
              <a:ln w="9525" algn="ctr">
                <a:noFill/>
                <a:round/>
                <a:headEnd/>
                <a:tailEnd/>
              </a:ln>
              <a:effectLst>
                <a:outerShdw dist="35921" dir="2700000" algn="ctr" rotWithShape="0">
                  <a:sysClr val="windowText" lastClr="000000">
                    <a:alpha val="50000"/>
                  </a:sysClr>
                </a:outerShdw>
              </a:effec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7" name="액자 74"/>
              <p:cNvSpPr/>
              <p:nvPr/>
            </p:nvSpPr>
            <p:spPr>
              <a:xfrm>
                <a:off x="4595751" y="2900358"/>
                <a:ext cx="1285884" cy="1285884"/>
              </a:xfrm>
              <a:prstGeom prst="frame">
                <a:avLst/>
              </a:prstGeom>
              <a:gradFill flip="none" rotWithShape="1"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ln w="12700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33350" h="25400" prst="coolSlant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맑은 고딕"/>
                  <a:ea typeface="맑은 고딕"/>
                </a:endParaRPr>
              </a:p>
            </p:txBody>
          </p:sp>
        </p:grpSp>
        <p:sp>
          <p:nvSpPr>
            <p:cNvPr id="82" name="AutoShape 12"/>
            <p:cNvSpPr>
              <a:spLocks noChangeArrowheads="1"/>
            </p:cNvSpPr>
            <p:nvPr/>
          </p:nvSpPr>
          <p:spPr bwMode="auto">
            <a:xfrm>
              <a:off x="940128" y="6021387"/>
              <a:ext cx="8051471" cy="684213"/>
            </a:xfrm>
            <a:prstGeom prst="rect">
              <a:avLst/>
            </a:prstGeom>
            <a:gradFill rotWithShape="1">
              <a:gsLst>
                <a:gs pos="0">
                  <a:srgbClr val="4BACC6">
                    <a:lumMod val="75000"/>
                  </a:srgbClr>
                </a:gs>
                <a:gs pos="100000">
                  <a:srgbClr val="4BACC6">
                    <a:lumMod val="60000"/>
                    <a:lumOff val="40000"/>
                  </a:srgb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>
              <a:outerShdw dist="35921" dir="2700000" algn="ctr" rotWithShape="0">
                <a:sysClr val="windowText" lastClr="000000">
                  <a:alpha val="50000"/>
                </a:sysClr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4" name="WordArt 25"/>
            <p:cNvSpPr>
              <a:spLocks noChangeArrowheads="1" noChangeShapeType="1" noTextEdit="1"/>
            </p:cNvSpPr>
            <p:nvPr/>
          </p:nvSpPr>
          <p:spPr bwMode="auto">
            <a:xfrm>
              <a:off x="363867" y="6200774"/>
              <a:ext cx="250825" cy="32385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400" kern="10" spc="-70" dirty="0">
                  <a:ln w="9525">
                    <a:noFill/>
                    <a:round/>
                    <a:headEnd/>
                    <a:tailEnd/>
                  </a:ln>
                  <a:solidFill>
                    <a:sysClr val="windowText" lastClr="000000">
                      <a:lumMod val="95000"/>
                      <a:lumOff val="5000"/>
                    </a:sysClr>
                  </a:solidFill>
                  <a:latin typeface="Arial Black"/>
                </a:rPr>
                <a:t>7</a:t>
              </a:r>
              <a:endParaRPr kumimoji="0" lang="ko-KR" altLang="en-US" sz="1400" b="0" i="0" u="none" strike="noStrike" kern="10" cap="none" spc="-70" normalizeH="0" baseline="0" noProof="0" dirty="0">
                <a:ln w="9525">
                  <a:noFill/>
                  <a:round/>
                  <a:headEnd/>
                  <a:tailEnd/>
                </a:ln>
                <a:solidFill>
                  <a:sysClr val="windowText" lastClr="000000">
                    <a:lumMod val="95000"/>
                    <a:lumOff val="5000"/>
                  </a:sysClr>
                </a:solidFill>
                <a:effectLst/>
                <a:uLnTx/>
                <a:uFillTx/>
                <a:latin typeface="Arial Black"/>
              </a:endParaRPr>
            </a:p>
          </p:txBody>
        </p:sp>
        <p:sp>
          <p:nvSpPr>
            <p:cNvPr id="86" name="AutoShape 30"/>
            <p:cNvSpPr>
              <a:spLocks noChangeArrowheads="1"/>
            </p:cNvSpPr>
            <p:nvPr/>
          </p:nvSpPr>
          <p:spPr bwMode="auto">
            <a:xfrm>
              <a:off x="975053" y="6057899"/>
              <a:ext cx="7968257" cy="323850"/>
            </a:xfrm>
            <a:prstGeom prst="rect">
              <a:avLst/>
            </a:prstGeom>
            <a:gradFill rotWithShape="1">
              <a:gsLst>
                <a:gs pos="0">
                  <a:sysClr val="window" lastClr="FFFFFF">
                    <a:alpha val="50000"/>
                  </a:sysClr>
                </a:gs>
                <a:gs pos="100000">
                  <a:sysClr val="window" lastClr="FFFFFF">
                    <a:gamma/>
                    <a:tint val="0"/>
                    <a:invGamma/>
                    <a:alpha val="0"/>
                  </a:sys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7" name="Text Box 34"/>
            <p:cNvSpPr txBox="1">
              <a:spLocks noChangeArrowheads="1"/>
            </p:cNvSpPr>
            <p:nvPr/>
          </p:nvSpPr>
          <p:spPr bwMode="auto">
            <a:xfrm>
              <a:off x="975053" y="6166738"/>
              <a:ext cx="7955097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lvl="0" algn="just" eaLnBrk="1" hangingPunct="1"/>
              <a:r>
                <a:rPr lang="en-US" sz="2000" dirty="0" err="1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Tăng</a:t>
              </a:r>
              <a:r>
                <a:rPr lang="en-US" sz="2000" dirty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 </a:t>
              </a:r>
              <a:r>
                <a:rPr lang="en-US" sz="2000" dirty="0" err="1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cường</a:t>
              </a:r>
              <a:r>
                <a:rPr lang="en-US" sz="2000" dirty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 </a:t>
              </a:r>
              <a:r>
                <a:rPr lang="en-US" sz="2000" dirty="0" err="1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công</a:t>
              </a:r>
              <a:r>
                <a:rPr lang="en-US" sz="2000" dirty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 </a:t>
              </a:r>
              <a:r>
                <a:rPr lang="en-US" sz="2000" dirty="0" err="1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tác</a:t>
              </a:r>
              <a:r>
                <a:rPr lang="en-US" sz="2000" dirty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 </a:t>
              </a:r>
              <a:r>
                <a:rPr lang="en-US" sz="2000" dirty="0" err="1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hướng</a:t>
              </a:r>
              <a:r>
                <a:rPr lang="en-US" sz="2000" dirty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 </a:t>
              </a:r>
              <a:r>
                <a:rPr lang="en-US" sz="2000" dirty="0" err="1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dẫn</a:t>
              </a:r>
              <a:r>
                <a:rPr lang="en-US" sz="2000" dirty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 </a:t>
              </a:r>
              <a:r>
                <a:rPr lang="en-US" sz="2000" dirty="0" err="1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sinh</a:t>
              </a:r>
              <a:r>
                <a:rPr lang="en-US" sz="2000" dirty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 </a:t>
              </a:r>
              <a:r>
                <a:rPr lang="en-US" sz="2000" dirty="0" err="1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viên</a:t>
              </a:r>
              <a:r>
                <a:rPr lang="en-US" sz="2000" dirty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 </a:t>
              </a:r>
              <a:r>
                <a:rPr lang="en-US" sz="2000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NCKH</a:t>
              </a:r>
              <a:endParaRPr kumimoji="1" lang="en-US" altLang="ko-KR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uLnTx/>
                <a:uFillTx/>
                <a:latin typeface="Arial" pitchFamily="34" charset="0"/>
                <a:ea typeface="HY헤드라인M" pitchFamily="18" charset="-127"/>
                <a:cs typeface="Arial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70227" y="5177970"/>
            <a:ext cx="8821372" cy="722814"/>
            <a:chOff x="170227" y="5177970"/>
            <a:chExt cx="8821372" cy="722814"/>
          </a:xfrm>
        </p:grpSpPr>
        <p:grpSp>
          <p:nvGrpSpPr>
            <p:cNvPr id="78" name="그룹 71"/>
            <p:cNvGrpSpPr/>
            <p:nvPr/>
          </p:nvGrpSpPr>
          <p:grpSpPr>
            <a:xfrm>
              <a:off x="170227" y="5189072"/>
              <a:ext cx="666692" cy="666692"/>
              <a:chOff x="4595751" y="2900358"/>
              <a:chExt cx="1285884" cy="1285884"/>
            </a:xfrm>
          </p:grpSpPr>
          <p:sp>
            <p:nvSpPr>
              <p:cNvPr id="79" name="직사각형 69"/>
              <p:cNvSpPr/>
              <p:nvPr/>
            </p:nvSpPr>
            <p:spPr>
              <a:xfrm>
                <a:off x="4610039" y="2952746"/>
                <a:ext cx="1214446" cy="1214446"/>
              </a:xfrm>
              <a:prstGeom prst="rect">
                <a:avLst/>
              </a:prstGeom>
              <a:gradFill rotWithShape="1">
                <a:gsLst>
                  <a:gs pos="0">
                    <a:srgbClr val="FF6400"/>
                  </a:gs>
                  <a:gs pos="100000">
                    <a:srgbClr val="FFC800"/>
                  </a:gs>
                </a:gsLst>
                <a:lin ang="0" scaled="1"/>
              </a:gradFill>
              <a:ln w="9525" algn="ctr">
                <a:noFill/>
                <a:round/>
                <a:headEnd/>
                <a:tailEnd/>
              </a:ln>
              <a:effectLst>
                <a:outerShdw dist="35921" dir="2700000" algn="ctr" rotWithShape="0">
                  <a:sysClr val="windowText" lastClr="000000">
                    <a:alpha val="50000"/>
                  </a:sysClr>
                </a:outerShdw>
              </a:effec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0" name="액자 70"/>
              <p:cNvSpPr/>
              <p:nvPr/>
            </p:nvSpPr>
            <p:spPr>
              <a:xfrm>
                <a:off x="4595751" y="2900358"/>
                <a:ext cx="1285884" cy="1285884"/>
              </a:xfrm>
              <a:prstGeom prst="frame">
                <a:avLst/>
              </a:prstGeom>
              <a:gradFill flip="none" rotWithShape="1"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ln w="12700" cap="flat" cmpd="sng" algn="ctr">
                <a:solidFill>
                  <a:sysClr val="window" lastClr="FFFFFF">
                    <a:lumMod val="75000"/>
                  </a:sysClr>
                </a:solidFill>
                <a:prstDash val="solid"/>
              </a:ln>
              <a:effectLst/>
              <a:scene3d>
                <a:camera prst="orthographicFront"/>
                <a:lightRig rig="threePt" dir="t"/>
              </a:scene3d>
              <a:sp3d>
                <a:bevelT w="133350" h="25400" prst="coolSlant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맑은 고딕"/>
                  <a:ea typeface="맑은 고딕"/>
                </a:endParaRPr>
              </a:p>
            </p:txBody>
          </p:sp>
        </p:grpSp>
        <p:sp>
          <p:nvSpPr>
            <p:cNvPr id="81" name="AutoShape 10"/>
            <p:cNvSpPr>
              <a:spLocks noChangeArrowheads="1"/>
            </p:cNvSpPr>
            <p:nvPr/>
          </p:nvSpPr>
          <p:spPr bwMode="auto">
            <a:xfrm>
              <a:off x="940128" y="5177970"/>
              <a:ext cx="8051471" cy="684213"/>
            </a:xfrm>
            <a:prstGeom prst="rect">
              <a:avLst/>
            </a:prstGeom>
            <a:gradFill rotWithShape="1">
              <a:gsLst>
                <a:gs pos="0">
                  <a:srgbClr val="FF6400"/>
                </a:gs>
                <a:gs pos="100000">
                  <a:srgbClr val="FFC800"/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>
              <a:outerShdw dist="35921" dir="2700000" algn="ctr" rotWithShape="0">
                <a:sysClr val="windowText" lastClr="000000">
                  <a:alpha val="50000"/>
                </a:sysClr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3" name="WordArt 24"/>
            <p:cNvSpPr>
              <a:spLocks noChangeArrowheads="1" noChangeShapeType="1" noTextEdit="1"/>
            </p:cNvSpPr>
            <p:nvPr/>
          </p:nvSpPr>
          <p:spPr bwMode="auto">
            <a:xfrm>
              <a:off x="363867" y="5357358"/>
              <a:ext cx="214313" cy="32385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400" kern="10" spc="-70" dirty="0">
                  <a:ln w="9525">
                    <a:noFill/>
                    <a:round/>
                    <a:headEnd/>
                    <a:tailEnd/>
                  </a:ln>
                  <a:solidFill>
                    <a:sysClr val="windowText" lastClr="000000">
                      <a:lumMod val="95000"/>
                      <a:lumOff val="5000"/>
                    </a:sysClr>
                  </a:solidFill>
                  <a:latin typeface="Arial Black"/>
                </a:rPr>
                <a:t>6</a:t>
              </a:r>
              <a:endParaRPr kumimoji="0" lang="ko-KR" altLang="en-US" sz="1400" b="0" i="0" u="none" strike="noStrike" kern="10" cap="none" spc="-70" normalizeH="0" baseline="0" noProof="0" dirty="0">
                <a:ln w="9525">
                  <a:noFill/>
                  <a:round/>
                  <a:headEnd/>
                  <a:tailEnd/>
                </a:ln>
                <a:solidFill>
                  <a:sysClr val="windowText" lastClr="000000">
                    <a:lumMod val="95000"/>
                    <a:lumOff val="5000"/>
                  </a:sysClr>
                </a:solidFill>
                <a:effectLst/>
                <a:uLnTx/>
                <a:uFillTx/>
                <a:latin typeface="Arial Black"/>
              </a:endParaRPr>
            </a:p>
          </p:txBody>
        </p:sp>
        <p:sp>
          <p:nvSpPr>
            <p:cNvPr id="85" name="AutoShape 29"/>
            <p:cNvSpPr>
              <a:spLocks noChangeArrowheads="1"/>
            </p:cNvSpPr>
            <p:nvPr/>
          </p:nvSpPr>
          <p:spPr bwMode="auto">
            <a:xfrm>
              <a:off x="975053" y="5214483"/>
              <a:ext cx="7968257" cy="323850"/>
            </a:xfrm>
            <a:prstGeom prst="rect">
              <a:avLst/>
            </a:prstGeom>
            <a:gradFill rotWithShape="1">
              <a:gsLst>
                <a:gs pos="0">
                  <a:sysClr val="window" lastClr="FFFFFF">
                    <a:alpha val="50000"/>
                  </a:sysClr>
                </a:gs>
                <a:gs pos="100000">
                  <a:sysClr val="window" lastClr="FFFFFF">
                    <a:gamma/>
                    <a:tint val="0"/>
                    <a:invGamma/>
                    <a:alpha val="0"/>
                  </a:sys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8" name="Text Box 38"/>
            <p:cNvSpPr txBox="1">
              <a:spLocks noChangeArrowheads="1"/>
            </p:cNvSpPr>
            <p:nvPr/>
          </p:nvSpPr>
          <p:spPr bwMode="auto">
            <a:xfrm>
              <a:off x="975053" y="5192898"/>
              <a:ext cx="7955097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lvl="0" algn="just" eaLnBrk="1" hangingPunct="1"/>
              <a:r>
                <a:rPr lang="en-US" sz="2000" dirty="0" err="1">
                  <a:solidFill>
                    <a:srgbClr val="0000FF"/>
                  </a:solidFill>
                </a:rPr>
                <a:t>Tổ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chức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và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khuyến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khích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smtClean="0">
                  <a:solidFill>
                    <a:srgbClr val="0000FF"/>
                  </a:solidFill>
                </a:rPr>
                <a:t>GV </a:t>
              </a:r>
              <a:r>
                <a:rPr lang="en-US" sz="2000" dirty="0" err="1">
                  <a:solidFill>
                    <a:srgbClr val="0000FF"/>
                  </a:solidFill>
                </a:rPr>
                <a:t>viết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bài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báo</a:t>
              </a:r>
              <a:r>
                <a:rPr lang="en-US" sz="2000" dirty="0">
                  <a:solidFill>
                    <a:srgbClr val="0000FF"/>
                  </a:solidFill>
                </a:rPr>
                <a:t>, </a:t>
              </a:r>
              <a:r>
                <a:rPr lang="en-US" sz="2000" dirty="0" err="1">
                  <a:solidFill>
                    <a:srgbClr val="0000FF"/>
                  </a:solidFill>
                </a:rPr>
                <a:t>tham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gia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hội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nghị</a:t>
              </a:r>
              <a:r>
                <a:rPr lang="en-US" sz="2000" dirty="0">
                  <a:solidFill>
                    <a:srgbClr val="0000FF"/>
                  </a:solidFill>
                </a:rPr>
                <a:t>, </a:t>
              </a:r>
              <a:r>
                <a:rPr lang="en-US" sz="2000" dirty="0" err="1">
                  <a:solidFill>
                    <a:srgbClr val="0000FF"/>
                  </a:solidFill>
                </a:rPr>
                <a:t>hội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thảo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khoa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học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trong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và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ngoài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r>
                <a:rPr lang="en-US" sz="2000" dirty="0" err="1">
                  <a:solidFill>
                    <a:srgbClr val="0000FF"/>
                  </a:solidFill>
                </a:rPr>
                <a:t>nước</a:t>
              </a:r>
              <a:r>
                <a:rPr lang="en-US" sz="2000" dirty="0">
                  <a:solidFill>
                    <a:srgbClr val="0000FF"/>
                  </a:solidFill>
                </a:rPr>
                <a:t> </a:t>
              </a:r>
              <a:endParaRPr kumimoji="1" lang="en-US" altLang="ko-KR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itchFamily="34" charset="0"/>
                <a:ea typeface="HY헤드라인M" pitchFamily="18" charset="-127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12558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  <a:gradFill flip="none" rotWithShape="1">
            <a:gsLst>
              <a:gs pos="0">
                <a:srgbClr val="FFFF00"/>
              </a:gs>
              <a:gs pos="50000">
                <a:schemeClr val="accent1">
                  <a:lumMod val="20000"/>
                  <a:lumOff val="80000"/>
                </a:schemeClr>
              </a:gs>
              <a:gs pos="100000">
                <a:srgbClr val="66FF33"/>
              </a:gs>
            </a:gsLst>
            <a:lin ang="54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lvl="1">
              <a:lnSpc>
                <a:spcPct val="130000"/>
              </a:lnSpc>
            </a:pPr>
            <a:r>
              <a:rPr lang="en-US" sz="2000" b="1" dirty="0">
                <a:solidFill>
                  <a:srgbClr val="FF00FF"/>
                </a:solidFill>
                <a:effectLst/>
                <a:latin typeface="+mj-lt"/>
              </a:rPr>
              <a:t>2. CÁC GIẢI PHÁP NÂNG CAO CHẤT LƯỢNG ĐÀO </a:t>
            </a:r>
            <a:r>
              <a:rPr lang="en-US" sz="2000" b="1" dirty="0" smtClean="0">
                <a:solidFill>
                  <a:srgbClr val="FF00FF"/>
                </a:solidFill>
                <a:effectLst/>
                <a:latin typeface="+mj-lt"/>
              </a:rPr>
              <a:t>TẠO</a:t>
            </a:r>
            <a:r>
              <a:rPr lang="en-US" sz="2400" b="1" dirty="0" smtClean="0">
                <a:solidFill>
                  <a:srgbClr val="9900CC"/>
                </a:solidFill>
                <a:effectLst/>
                <a:latin typeface="+mj-lt"/>
              </a:rPr>
              <a:t/>
            </a:r>
            <a:br>
              <a:rPr lang="en-US" sz="2400" b="1" dirty="0" smtClean="0">
                <a:solidFill>
                  <a:srgbClr val="9900CC"/>
                </a:solidFill>
                <a:effectLst/>
                <a:latin typeface="+mj-lt"/>
              </a:rPr>
            </a:br>
            <a:r>
              <a:rPr lang="en-US" sz="2100" b="1" dirty="0" smtClean="0">
                <a:solidFill>
                  <a:srgbClr val="0000FF"/>
                </a:solidFill>
                <a:effectLst/>
                <a:latin typeface="+mj-lt"/>
              </a:rPr>
              <a:t>2.8. TĂNG CƯỜNG LIÊN KẾT VỚI DOANH NGHIỆP TRONG ĐÀO TẠO</a:t>
            </a:r>
            <a:endParaRPr lang="en-US" sz="2100" b="1" dirty="0">
              <a:solidFill>
                <a:srgbClr val="0000FF"/>
              </a:solidFill>
              <a:effectLst/>
              <a:latin typeface="+mj-lt"/>
            </a:endParaRPr>
          </a:p>
        </p:txBody>
      </p:sp>
      <p:grpSp>
        <p:nvGrpSpPr>
          <p:cNvPr id="68" name="Group 3"/>
          <p:cNvGrpSpPr>
            <a:grpSpLocks/>
          </p:cNvGrpSpPr>
          <p:nvPr/>
        </p:nvGrpSpPr>
        <p:grpSpPr bwMode="auto">
          <a:xfrm>
            <a:off x="76200" y="1247775"/>
            <a:ext cx="2170113" cy="4035425"/>
            <a:chOff x="720" y="1296"/>
            <a:chExt cx="1367" cy="2542"/>
          </a:xfrm>
        </p:grpSpPr>
        <p:sp>
          <p:nvSpPr>
            <p:cNvPr id="89" name="AutoShape 4"/>
            <p:cNvSpPr>
              <a:spLocks noChangeArrowheads="1"/>
            </p:cNvSpPr>
            <p:nvPr/>
          </p:nvSpPr>
          <p:spPr bwMode="gray">
            <a:xfrm>
              <a:off x="720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90" name="AutoShape 5"/>
            <p:cNvSpPr>
              <a:spLocks noChangeArrowheads="1"/>
            </p:cNvSpPr>
            <p:nvPr/>
          </p:nvSpPr>
          <p:spPr bwMode="gray">
            <a:xfrm>
              <a:off x="741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91" name="AutoShape 6"/>
            <p:cNvSpPr>
              <a:spLocks noChangeArrowheads="1"/>
            </p:cNvSpPr>
            <p:nvPr/>
          </p:nvSpPr>
          <p:spPr bwMode="gray">
            <a:xfrm>
              <a:off x="752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9BCFF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92" name="AutoShape 7"/>
            <p:cNvSpPr>
              <a:spLocks noChangeArrowheads="1"/>
            </p:cNvSpPr>
            <p:nvPr/>
          </p:nvSpPr>
          <p:spPr bwMode="gray">
            <a:xfrm>
              <a:off x="752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EE0F7"/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93" name="AutoShape 8"/>
            <p:cNvSpPr>
              <a:spLocks noChangeArrowheads="1"/>
            </p:cNvSpPr>
            <p:nvPr/>
          </p:nvSpPr>
          <p:spPr bwMode="ltGray">
            <a:xfrm>
              <a:off x="724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chemeClr val="bg1">
                    <a:gamma/>
                    <a:shade val="75686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4" name="AutoShape 9"/>
            <p:cNvSpPr>
              <a:spLocks noChangeArrowheads="1"/>
            </p:cNvSpPr>
            <p:nvPr/>
          </p:nvSpPr>
          <p:spPr bwMode="ltGray">
            <a:xfrm>
              <a:off x="752" y="3305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gamma/>
                    <a:tint val="78824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95" name="Group 10"/>
            <p:cNvGrpSpPr>
              <a:grpSpLocks/>
            </p:cNvGrpSpPr>
            <p:nvPr/>
          </p:nvGrpSpPr>
          <p:grpSpPr bwMode="auto">
            <a:xfrm>
              <a:off x="1189" y="1296"/>
              <a:ext cx="405" cy="405"/>
              <a:chOff x="1289" y="582"/>
              <a:chExt cx="668" cy="668"/>
            </a:xfrm>
          </p:grpSpPr>
          <p:sp>
            <p:nvSpPr>
              <p:cNvPr id="97" name="Oval 11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8" name="Oval 12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99" name="Oval 13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0" name="Oval 14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01" name="Oval 15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endParaRPr lang="en-US" altLang="en-US"/>
              </a:p>
            </p:txBody>
          </p:sp>
        </p:grpSp>
        <p:sp>
          <p:nvSpPr>
            <p:cNvPr id="96" name="Text Box 16"/>
            <p:cNvSpPr txBox="1">
              <a:spLocks noChangeArrowheads="1"/>
            </p:cNvSpPr>
            <p:nvPr/>
          </p:nvSpPr>
          <p:spPr bwMode="gray">
            <a:xfrm>
              <a:off x="1276" y="1354"/>
              <a:ext cx="22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0" hangingPunct="0"/>
              <a:r>
                <a:rPr lang="en-US" altLang="en-US" sz="2400" b="1" dirty="0">
                  <a:solidFill>
                    <a:srgbClr val="000000"/>
                  </a:solidFill>
                </a:rPr>
                <a:t>1</a:t>
              </a:r>
            </a:p>
          </p:txBody>
        </p:sp>
      </p:grpSp>
      <p:grpSp>
        <p:nvGrpSpPr>
          <p:cNvPr id="102" name="Group 18"/>
          <p:cNvGrpSpPr>
            <a:grpSpLocks/>
          </p:cNvGrpSpPr>
          <p:nvPr/>
        </p:nvGrpSpPr>
        <p:grpSpPr bwMode="auto">
          <a:xfrm>
            <a:off x="2334904" y="1247775"/>
            <a:ext cx="2166938" cy="4035425"/>
            <a:chOff x="2208" y="1296"/>
            <a:chExt cx="1365" cy="2542"/>
          </a:xfrm>
        </p:grpSpPr>
        <p:sp>
          <p:nvSpPr>
            <p:cNvPr id="103" name="AutoShape 19"/>
            <p:cNvSpPr>
              <a:spLocks noChangeArrowheads="1"/>
            </p:cNvSpPr>
            <p:nvPr/>
          </p:nvSpPr>
          <p:spPr bwMode="gray">
            <a:xfrm>
              <a:off x="2208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04" name="AutoShape 20"/>
            <p:cNvSpPr>
              <a:spLocks noChangeArrowheads="1"/>
            </p:cNvSpPr>
            <p:nvPr/>
          </p:nvSpPr>
          <p:spPr bwMode="gray">
            <a:xfrm>
              <a:off x="2229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05" name="AutoShape 21"/>
            <p:cNvSpPr>
              <a:spLocks noChangeArrowheads="1"/>
            </p:cNvSpPr>
            <p:nvPr/>
          </p:nvSpPr>
          <p:spPr bwMode="gray">
            <a:xfrm>
              <a:off x="2240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/>
                </a:gs>
                <a:gs pos="100000">
                  <a:srgbClr val="B3F2B9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06" name="AutoShape 22"/>
            <p:cNvSpPr>
              <a:spLocks noChangeArrowheads="1"/>
            </p:cNvSpPr>
            <p:nvPr/>
          </p:nvSpPr>
          <p:spPr bwMode="gray">
            <a:xfrm>
              <a:off x="2240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D0F7D4"/>
                </a:gs>
                <a:gs pos="100000">
                  <a:srgbClr val="73E77E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07" name="Oval 23"/>
            <p:cNvSpPr>
              <a:spLocks noChangeArrowheads="1"/>
            </p:cNvSpPr>
            <p:nvPr/>
          </p:nvSpPr>
          <p:spPr bwMode="gray">
            <a:xfrm>
              <a:off x="2677" y="1296"/>
              <a:ext cx="405" cy="405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08" name="Oval 24"/>
            <p:cNvSpPr>
              <a:spLocks noChangeArrowheads="1"/>
            </p:cNvSpPr>
            <p:nvPr/>
          </p:nvSpPr>
          <p:spPr bwMode="gray">
            <a:xfrm>
              <a:off x="2681" y="1299"/>
              <a:ext cx="392" cy="39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09" name="Oval 25"/>
            <p:cNvSpPr>
              <a:spLocks noChangeArrowheads="1"/>
            </p:cNvSpPr>
            <p:nvPr/>
          </p:nvSpPr>
          <p:spPr bwMode="gray">
            <a:xfrm>
              <a:off x="2686" y="1301"/>
              <a:ext cx="383" cy="383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10" name="Oval 26"/>
            <p:cNvSpPr>
              <a:spLocks noChangeArrowheads="1"/>
            </p:cNvSpPr>
            <p:nvPr/>
          </p:nvSpPr>
          <p:spPr bwMode="gray">
            <a:xfrm>
              <a:off x="2690" y="1305"/>
              <a:ext cx="364" cy="357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11" name="Oval 27"/>
            <p:cNvSpPr>
              <a:spLocks noChangeArrowheads="1"/>
            </p:cNvSpPr>
            <p:nvPr/>
          </p:nvSpPr>
          <p:spPr bwMode="gray">
            <a:xfrm>
              <a:off x="2712" y="1315"/>
              <a:ext cx="323" cy="290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12" name="Text Box 28"/>
            <p:cNvSpPr txBox="1">
              <a:spLocks noChangeArrowheads="1"/>
            </p:cNvSpPr>
            <p:nvPr/>
          </p:nvSpPr>
          <p:spPr bwMode="gray">
            <a:xfrm>
              <a:off x="2764" y="1354"/>
              <a:ext cx="22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0" hangingPunct="0"/>
              <a:r>
                <a:rPr lang="en-US" altLang="en-US" sz="2400" b="1" dirty="0">
                  <a:solidFill>
                    <a:srgbClr val="000000"/>
                  </a:solidFill>
                </a:rPr>
                <a:t>2</a:t>
              </a:r>
            </a:p>
          </p:txBody>
        </p:sp>
        <p:sp>
          <p:nvSpPr>
            <p:cNvPr id="113" name="AutoShape 30"/>
            <p:cNvSpPr>
              <a:spLocks noChangeArrowheads="1"/>
            </p:cNvSpPr>
            <p:nvPr/>
          </p:nvSpPr>
          <p:spPr bwMode="ltGray">
            <a:xfrm>
              <a:off x="2210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chemeClr val="bg1">
                    <a:gamma/>
                    <a:shade val="75686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4" name="AutoShape 31"/>
            <p:cNvSpPr>
              <a:spLocks noChangeArrowheads="1"/>
            </p:cNvSpPr>
            <p:nvPr/>
          </p:nvSpPr>
          <p:spPr bwMode="ltGray">
            <a:xfrm>
              <a:off x="2238" y="3305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gamma/>
                    <a:tint val="78824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15" name="Group 32"/>
          <p:cNvGrpSpPr>
            <a:grpSpLocks/>
          </p:cNvGrpSpPr>
          <p:nvPr/>
        </p:nvGrpSpPr>
        <p:grpSpPr bwMode="auto">
          <a:xfrm>
            <a:off x="4599296" y="1247775"/>
            <a:ext cx="2170113" cy="4035425"/>
            <a:chOff x="3692" y="1296"/>
            <a:chExt cx="1367" cy="2542"/>
          </a:xfrm>
        </p:grpSpPr>
        <p:sp>
          <p:nvSpPr>
            <p:cNvPr id="116" name="AutoShape 33"/>
            <p:cNvSpPr>
              <a:spLocks noChangeArrowheads="1"/>
            </p:cNvSpPr>
            <p:nvPr/>
          </p:nvSpPr>
          <p:spPr bwMode="gray">
            <a:xfrm>
              <a:off x="3696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B59F43"/>
                </a:gs>
                <a:gs pos="100000">
                  <a:srgbClr val="8F8849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17" name="AutoShape 34"/>
            <p:cNvSpPr>
              <a:spLocks noChangeArrowheads="1"/>
            </p:cNvSpPr>
            <p:nvPr/>
          </p:nvSpPr>
          <p:spPr bwMode="gray">
            <a:xfrm>
              <a:off x="3717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E9E0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18" name="AutoShape 35"/>
            <p:cNvSpPr>
              <a:spLocks noChangeArrowheads="1"/>
            </p:cNvSpPr>
            <p:nvPr/>
          </p:nvSpPr>
          <p:spPr bwMode="gray">
            <a:xfrm>
              <a:off x="3728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/>
                </a:gs>
                <a:gs pos="100000">
                  <a:srgbClr val="F2EDA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19" name="AutoShape 36"/>
            <p:cNvSpPr>
              <a:spLocks noChangeArrowheads="1"/>
            </p:cNvSpPr>
            <p:nvPr/>
          </p:nvSpPr>
          <p:spPr bwMode="gray">
            <a:xfrm>
              <a:off x="3728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8F5CC"/>
                </a:gs>
                <a:gs pos="100000">
                  <a:srgbClr val="E9E06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grpSp>
          <p:nvGrpSpPr>
            <p:cNvPr id="120" name="Group 37"/>
            <p:cNvGrpSpPr>
              <a:grpSpLocks/>
            </p:cNvGrpSpPr>
            <p:nvPr/>
          </p:nvGrpSpPr>
          <p:grpSpPr bwMode="auto">
            <a:xfrm>
              <a:off x="4165" y="1296"/>
              <a:ext cx="405" cy="405"/>
              <a:chOff x="1289" y="582"/>
              <a:chExt cx="668" cy="668"/>
            </a:xfrm>
          </p:grpSpPr>
          <p:sp>
            <p:nvSpPr>
              <p:cNvPr id="124" name="Oval 38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25" name="Oval 39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26" name="Oval 40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27" name="Oval 41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28" name="Oval 42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endParaRPr lang="en-US" altLang="en-US"/>
              </a:p>
            </p:txBody>
          </p:sp>
        </p:grpSp>
        <p:sp>
          <p:nvSpPr>
            <p:cNvPr id="121" name="Text Box 43"/>
            <p:cNvSpPr txBox="1">
              <a:spLocks noChangeArrowheads="1"/>
            </p:cNvSpPr>
            <p:nvPr/>
          </p:nvSpPr>
          <p:spPr bwMode="gray">
            <a:xfrm>
              <a:off x="4252" y="1354"/>
              <a:ext cx="22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0" hangingPunct="0"/>
              <a:r>
                <a:rPr lang="en-US" altLang="en-US" sz="2400" b="1" dirty="0">
                  <a:solidFill>
                    <a:srgbClr val="000000"/>
                  </a:solidFill>
                </a:rPr>
                <a:t>3</a:t>
              </a:r>
            </a:p>
          </p:txBody>
        </p:sp>
        <p:sp>
          <p:nvSpPr>
            <p:cNvPr id="122" name="AutoShape 45"/>
            <p:cNvSpPr>
              <a:spLocks noChangeArrowheads="1"/>
            </p:cNvSpPr>
            <p:nvPr/>
          </p:nvSpPr>
          <p:spPr bwMode="ltGray">
            <a:xfrm>
              <a:off x="3692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chemeClr val="bg1">
                    <a:gamma/>
                    <a:shade val="75686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3" name="AutoShape 46"/>
            <p:cNvSpPr>
              <a:spLocks noChangeArrowheads="1"/>
            </p:cNvSpPr>
            <p:nvPr/>
          </p:nvSpPr>
          <p:spPr bwMode="ltGray">
            <a:xfrm>
              <a:off x="3720" y="3305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gamma/>
                    <a:tint val="78824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29" name="Rectangle 128"/>
          <p:cNvSpPr/>
          <p:nvPr/>
        </p:nvSpPr>
        <p:spPr>
          <a:xfrm>
            <a:off x="127000" y="2051983"/>
            <a:ext cx="20701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100" b="1" dirty="0" err="1">
                <a:solidFill>
                  <a:srgbClr val="FFFF00"/>
                </a:solidFill>
                <a:latin typeface="+mj-lt"/>
                <a:ea typeface="Calibri"/>
              </a:rPr>
              <a:t>Mời</a:t>
            </a:r>
            <a:r>
              <a:rPr lang="en-US" sz="2100" b="1" dirty="0">
                <a:solidFill>
                  <a:srgbClr val="FFFF00"/>
                </a:solidFill>
                <a:latin typeface="+mj-lt"/>
                <a:ea typeface="Calibri"/>
              </a:rPr>
              <a:t> </a:t>
            </a:r>
            <a:r>
              <a:rPr lang="en-US" sz="2100" b="1" dirty="0" err="1">
                <a:solidFill>
                  <a:srgbClr val="FFFF00"/>
                </a:solidFill>
                <a:latin typeface="+mj-lt"/>
                <a:ea typeface="Calibri"/>
              </a:rPr>
              <a:t>doanh</a:t>
            </a:r>
            <a:r>
              <a:rPr lang="en-US" sz="2100" b="1" dirty="0">
                <a:solidFill>
                  <a:srgbClr val="FFFF00"/>
                </a:solidFill>
                <a:latin typeface="+mj-lt"/>
                <a:ea typeface="Calibri"/>
              </a:rPr>
              <a:t> </a:t>
            </a:r>
            <a:r>
              <a:rPr lang="en-US" sz="2100" b="1" dirty="0" err="1">
                <a:solidFill>
                  <a:srgbClr val="FFFF00"/>
                </a:solidFill>
                <a:latin typeface="+mj-lt"/>
                <a:ea typeface="Calibri"/>
              </a:rPr>
              <a:t>nghiệp</a:t>
            </a:r>
            <a:r>
              <a:rPr lang="en-US" sz="2100" b="1" dirty="0">
                <a:solidFill>
                  <a:srgbClr val="FFFF00"/>
                </a:solidFill>
                <a:latin typeface="+mj-lt"/>
                <a:ea typeface="Calibri"/>
              </a:rPr>
              <a:t> </a:t>
            </a:r>
            <a:r>
              <a:rPr lang="en-US" sz="2100" b="1" dirty="0" err="1">
                <a:solidFill>
                  <a:srgbClr val="FFFF00"/>
                </a:solidFill>
                <a:latin typeface="+mj-lt"/>
                <a:ea typeface="Calibri"/>
              </a:rPr>
              <a:t>tham</a:t>
            </a:r>
            <a:r>
              <a:rPr lang="en-US" sz="2100" b="1" dirty="0">
                <a:solidFill>
                  <a:srgbClr val="FFFF00"/>
                </a:solidFill>
                <a:latin typeface="+mj-lt"/>
                <a:ea typeface="Calibri"/>
              </a:rPr>
              <a:t> </a:t>
            </a:r>
            <a:r>
              <a:rPr lang="en-US" sz="2100" b="1" dirty="0" err="1">
                <a:solidFill>
                  <a:srgbClr val="FFFF00"/>
                </a:solidFill>
                <a:latin typeface="+mj-lt"/>
                <a:ea typeface="Calibri"/>
              </a:rPr>
              <a:t>gia</a:t>
            </a:r>
            <a:r>
              <a:rPr lang="en-US" sz="2100" b="1" dirty="0">
                <a:solidFill>
                  <a:srgbClr val="FFFF00"/>
                </a:solidFill>
                <a:latin typeface="+mj-lt"/>
                <a:ea typeface="Calibri"/>
              </a:rPr>
              <a:t> </a:t>
            </a:r>
            <a:r>
              <a:rPr lang="en-US" sz="2100" b="1" dirty="0" err="1">
                <a:solidFill>
                  <a:srgbClr val="FFFF00"/>
                </a:solidFill>
                <a:latin typeface="+mj-lt"/>
                <a:ea typeface="Calibri"/>
              </a:rPr>
              <a:t>giảng</a:t>
            </a:r>
            <a:r>
              <a:rPr lang="en-US" sz="2100" b="1" dirty="0">
                <a:solidFill>
                  <a:srgbClr val="FFFF00"/>
                </a:solidFill>
                <a:latin typeface="+mj-lt"/>
                <a:ea typeface="Calibri"/>
              </a:rPr>
              <a:t> </a:t>
            </a:r>
            <a:r>
              <a:rPr lang="en-US" sz="2100" b="1" dirty="0" err="1">
                <a:solidFill>
                  <a:srgbClr val="FFFF00"/>
                </a:solidFill>
                <a:latin typeface="+mj-lt"/>
                <a:ea typeface="Calibri"/>
              </a:rPr>
              <a:t>dạy</a:t>
            </a:r>
            <a:r>
              <a:rPr lang="en-US" sz="2100" b="1" dirty="0">
                <a:solidFill>
                  <a:srgbClr val="FFFF00"/>
                </a:solidFill>
                <a:latin typeface="+mj-lt"/>
                <a:ea typeface="Calibri"/>
              </a:rPr>
              <a:t>, </a:t>
            </a:r>
            <a:r>
              <a:rPr lang="en-US" sz="2100" b="1" dirty="0" err="1">
                <a:solidFill>
                  <a:srgbClr val="FFFF00"/>
                </a:solidFill>
                <a:latin typeface="+mj-lt"/>
                <a:ea typeface="Calibri"/>
              </a:rPr>
              <a:t>hoặc</a:t>
            </a:r>
            <a:r>
              <a:rPr lang="en-US" sz="2100" b="1" dirty="0">
                <a:solidFill>
                  <a:srgbClr val="FFFF00"/>
                </a:solidFill>
                <a:latin typeface="+mj-lt"/>
                <a:ea typeface="Calibri"/>
              </a:rPr>
              <a:t> </a:t>
            </a:r>
            <a:r>
              <a:rPr lang="en-US" sz="2100" b="1" dirty="0" smtClean="0">
                <a:solidFill>
                  <a:srgbClr val="FFFF00"/>
                </a:solidFill>
                <a:latin typeface="+mj-lt"/>
                <a:ea typeface="Calibri"/>
              </a:rPr>
              <a:t> </a:t>
            </a:r>
            <a:r>
              <a:rPr lang="vi-VN" sz="2100" b="1" dirty="0">
                <a:solidFill>
                  <a:srgbClr val="FFFF00"/>
                </a:solidFill>
                <a:latin typeface="+mj-lt"/>
                <a:ea typeface="Calibri"/>
              </a:rPr>
              <a:t>điều chỉnh chương trình đào tạo</a:t>
            </a:r>
            <a:endParaRPr lang="en-US" sz="2100" b="1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130" name="Rectangle 129"/>
          <p:cNvSpPr/>
          <p:nvPr/>
        </p:nvSpPr>
        <p:spPr>
          <a:xfrm>
            <a:off x="2349418" y="1933575"/>
            <a:ext cx="2112964" cy="2354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100" b="1" dirty="0" err="1">
                <a:solidFill>
                  <a:srgbClr val="000000"/>
                </a:solidFill>
              </a:rPr>
              <a:t>Phối</a:t>
            </a:r>
            <a:r>
              <a:rPr lang="en-US" sz="2100" b="1" dirty="0">
                <a:solidFill>
                  <a:srgbClr val="000000"/>
                </a:solidFill>
              </a:rPr>
              <a:t> </a:t>
            </a:r>
            <a:r>
              <a:rPr lang="en-US" sz="2100" b="1" dirty="0" err="1">
                <a:solidFill>
                  <a:srgbClr val="000000"/>
                </a:solidFill>
              </a:rPr>
              <a:t>hợp</a:t>
            </a:r>
            <a:r>
              <a:rPr lang="en-US" sz="2100" b="1" dirty="0">
                <a:solidFill>
                  <a:srgbClr val="000000"/>
                </a:solidFill>
              </a:rPr>
              <a:t> </a:t>
            </a:r>
            <a:r>
              <a:rPr lang="en-US" sz="2100" b="1" dirty="0" err="1">
                <a:solidFill>
                  <a:srgbClr val="000000"/>
                </a:solidFill>
              </a:rPr>
              <a:t>với</a:t>
            </a:r>
            <a:r>
              <a:rPr lang="en-US" sz="2100" b="1" dirty="0">
                <a:solidFill>
                  <a:srgbClr val="000000"/>
                </a:solidFill>
              </a:rPr>
              <a:t> </a:t>
            </a:r>
            <a:r>
              <a:rPr lang="en-US" sz="2100" b="1" dirty="0" err="1">
                <a:solidFill>
                  <a:srgbClr val="000000"/>
                </a:solidFill>
              </a:rPr>
              <a:t>doanh</a:t>
            </a:r>
            <a:r>
              <a:rPr lang="en-US" sz="2100" b="1" dirty="0">
                <a:solidFill>
                  <a:srgbClr val="000000"/>
                </a:solidFill>
              </a:rPr>
              <a:t> </a:t>
            </a:r>
            <a:r>
              <a:rPr lang="en-US" sz="2100" b="1" dirty="0" err="1">
                <a:solidFill>
                  <a:srgbClr val="000000"/>
                </a:solidFill>
              </a:rPr>
              <a:t>nghiệp</a:t>
            </a:r>
            <a:r>
              <a:rPr lang="en-US" sz="2100" b="1" dirty="0">
                <a:solidFill>
                  <a:srgbClr val="000000"/>
                </a:solidFill>
              </a:rPr>
              <a:t> </a:t>
            </a:r>
            <a:r>
              <a:rPr lang="en-US" sz="2100" b="1" dirty="0" smtClean="0">
                <a:solidFill>
                  <a:srgbClr val="000000"/>
                </a:solidFill>
              </a:rPr>
              <a:t>NCKH </a:t>
            </a:r>
            <a:r>
              <a:rPr lang="en-US" sz="2100" b="1" dirty="0" err="1" smtClean="0">
                <a:solidFill>
                  <a:srgbClr val="000000"/>
                </a:solidFill>
              </a:rPr>
              <a:t>và</a:t>
            </a:r>
            <a:r>
              <a:rPr lang="en-US" sz="2100" b="1" dirty="0" smtClean="0">
                <a:solidFill>
                  <a:srgbClr val="000000"/>
                </a:solidFill>
              </a:rPr>
              <a:t> </a:t>
            </a:r>
            <a:r>
              <a:rPr lang="en-US" sz="2100" b="1" dirty="0" err="1">
                <a:solidFill>
                  <a:srgbClr val="000000"/>
                </a:solidFill>
              </a:rPr>
              <a:t>ứng</a:t>
            </a:r>
            <a:r>
              <a:rPr lang="en-US" sz="2100" b="1" dirty="0">
                <a:solidFill>
                  <a:srgbClr val="000000"/>
                </a:solidFill>
              </a:rPr>
              <a:t> </a:t>
            </a:r>
            <a:r>
              <a:rPr lang="en-US" sz="2100" b="1" dirty="0" err="1">
                <a:solidFill>
                  <a:srgbClr val="000000"/>
                </a:solidFill>
              </a:rPr>
              <a:t>dụng</a:t>
            </a:r>
            <a:r>
              <a:rPr lang="en-US" sz="2100" b="1" dirty="0">
                <a:solidFill>
                  <a:srgbClr val="000000"/>
                </a:solidFill>
              </a:rPr>
              <a:t> </a:t>
            </a:r>
            <a:r>
              <a:rPr lang="en-US" sz="2100" b="1" dirty="0" smtClean="0">
                <a:solidFill>
                  <a:srgbClr val="000000"/>
                </a:solidFill>
              </a:rPr>
              <a:t>NCKH </a:t>
            </a:r>
            <a:r>
              <a:rPr lang="en-US" sz="2100" b="1" dirty="0" err="1">
                <a:solidFill>
                  <a:srgbClr val="000000"/>
                </a:solidFill>
              </a:rPr>
              <a:t>vào</a:t>
            </a:r>
            <a:r>
              <a:rPr lang="en-US" sz="2100" b="1" dirty="0">
                <a:solidFill>
                  <a:srgbClr val="000000"/>
                </a:solidFill>
              </a:rPr>
              <a:t> </a:t>
            </a:r>
            <a:r>
              <a:rPr lang="en-US" sz="2100" b="1" dirty="0" err="1">
                <a:solidFill>
                  <a:srgbClr val="000000"/>
                </a:solidFill>
              </a:rPr>
              <a:t>sản</a:t>
            </a:r>
            <a:r>
              <a:rPr lang="en-US" sz="2100" b="1" dirty="0">
                <a:solidFill>
                  <a:srgbClr val="000000"/>
                </a:solidFill>
              </a:rPr>
              <a:t> </a:t>
            </a:r>
            <a:r>
              <a:rPr lang="en-US" sz="2100" b="1" dirty="0" err="1">
                <a:solidFill>
                  <a:srgbClr val="000000"/>
                </a:solidFill>
              </a:rPr>
              <a:t>xuất</a:t>
            </a:r>
            <a:r>
              <a:rPr lang="en-US" sz="2100" b="1" dirty="0">
                <a:solidFill>
                  <a:srgbClr val="000000"/>
                </a:solidFill>
              </a:rPr>
              <a:t> </a:t>
            </a:r>
            <a:r>
              <a:rPr lang="en-US" sz="2100" b="1" dirty="0" err="1">
                <a:solidFill>
                  <a:srgbClr val="000000"/>
                </a:solidFill>
              </a:rPr>
              <a:t>và</a:t>
            </a:r>
            <a:r>
              <a:rPr lang="en-US" sz="2100" b="1" dirty="0">
                <a:solidFill>
                  <a:srgbClr val="000000"/>
                </a:solidFill>
              </a:rPr>
              <a:t> </a:t>
            </a:r>
            <a:r>
              <a:rPr lang="en-US" sz="2100" b="1" dirty="0" err="1">
                <a:solidFill>
                  <a:srgbClr val="000000"/>
                </a:solidFill>
              </a:rPr>
              <a:t>chuyển</a:t>
            </a:r>
            <a:r>
              <a:rPr lang="en-US" sz="2100" b="1" dirty="0">
                <a:solidFill>
                  <a:srgbClr val="000000"/>
                </a:solidFill>
              </a:rPr>
              <a:t> </a:t>
            </a:r>
            <a:r>
              <a:rPr lang="en-US" sz="2100" b="1" dirty="0" err="1">
                <a:solidFill>
                  <a:srgbClr val="000000"/>
                </a:solidFill>
              </a:rPr>
              <a:t>giao</a:t>
            </a:r>
            <a:r>
              <a:rPr lang="en-US" sz="2100" b="1" dirty="0">
                <a:solidFill>
                  <a:srgbClr val="000000"/>
                </a:solidFill>
              </a:rPr>
              <a:t> </a:t>
            </a:r>
            <a:r>
              <a:rPr lang="en-US" sz="2100" b="1" dirty="0" err="1">
                <a:solidFill>
                  <a:srgbClr val="000000"/>
                </a:solidFill>
              </a:rPr>
              <a:t>công</a:t>
            </a:r>
            <a:r>
              <a:rPr lang="en-US" sz="2100" b="1" dirty="0">
                <a:solidFill>
                  <a:srgbClr val="000000"/>
                </a:solidFill>
              </a:rPr>
              <a:t> </a:t>
            </a:r>
            <a:r>
              <a:rPr lang="en-US" sz="2100" b="1" dirty="0" err="1">
                <a:solidFill>
                  <a:srgbClr val="000000"/>
                </a:solidFill>
              </a:rPr>
              <a:t>nghệ</a:t>
            </a:r>
            <a:endParaRPr lang="en-US" sz="2100" b="1" dirty="0">
              <a:solidFill>
                <a:srgbClr val="000000"/>
              </a:solidFill>
            </a:endParaRPr>
          </a:p>
        </p:txBody>
      </p:sp>
      <p:sp>
        <p:nvSpPr>
          <p:cNvPr id="131" name="Rectangle 130"/>
          <p:cNvSpPr/>
          <p:nvPr/>
        </p:nvSpPr>
        <p:spPr>
          <a:xfrm>
            <a:off x="4643746" y="2130415"/>
            <a:ext cx="2070100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100" b="1" dirty="0" err="1">
                <a:solidFill>
                  <a:srgbClr val="FF00FF"/>
                </a:solidFill>
              </a:rPr>
              <a:t>Thường</a:t>
            </a:r>
            <a:r>
              <a:rPr lang="en-US" sz="2100" b="1" dirty="0">
                <a:solidFill>
                  <a:srgbClr val="FF00FF"/>
                </a:solidFill>
              </a:rPr>
              <a:t> </a:t>
            </a:r>
            <a:r>
              <a:rPr lang="en-US" sz="2100" b="1" dirty="0" err="1">
                <a:solidFill>
                  <a:srgbClr val="FF00FF"/>
                </a:solidFill>
              </a:rPr>
              <a:t>xuyên</a:t>
            </a:r>
            <a:r>
              <a:rPr lang="en-US" sz="2100" b="1" dirty="0">
                <a:solidFill>
                  <a:srgbClr val="FF00FF"/>
                </a:solidFill>
              </a:rPr>
              <a:t> </a:t>
            </a:r>
            <a:r>
              <a:rPr lang="en-US" sz="2100" b="1" dirty="0" err="1">
                <a:solidFill>
                  <a:srgbClr val="FF00FF"/>
                </a:solidFill>
              </a:rPr>
              <a:t>tổ</a:t>
            </a:r>
            <a:r>
              <a:rPr lang="en-US" sz="2100" b="1" dirty="0">
                <a:solidFill>
                  <a:srgbClr val="FF00FF"/>
                </a:solidFill>
              </a:rPr>
              <a:t> </a:t>
            </a:r>
            <a:r>
              <a:rPr lang="en-US" sz="2100" b="1" dirty="0" err="1">
                <a:solidFill>
                  <a:srgbClr val="FF00FF"/>
                </a:solidFill>
              </a:rPr>
              <a:t>chức</a:t>
            </a:r>
            <a:r>
              <a:rPr lang="en-US" sz="2100" b="1" dirty="0">
                <a:solidFill>
                  <a:srgbClr val="FF00FF"/>
                </a:solidFill>
              </a:rPr>
              <a:t> </a:t>
            </a:r>
            <a:r>
              <a:rPr lang="en-US" sz="2100" b="1" dirty="0" err="1">
                <a:solidFill>
                  <a:srgbClr val="FF00FF"/>
                </a:solidFill>
              </a:rPr>
              <a:t>hội</a:t>
            </a:r>
            <a:r>
              <a:rPr lang="en-US" sz="2100" b="1" dirty="0">
                <a:solidFill>
                  <a:srgbClr val="FF00FF"/>
                </a:solidFill>
              </a:rPr>
              <a:t> </a:t>
            </a:r>
            <a:r>
              <a:rPr lang="en-US" sz="2100" b="1" dirty="0" err="1">
                <a:solidFill>
                  <a:srgbClr val="FF00FF"/>
                </a:solidFill>
              </a:rPr>
              <a:t>thảo</a:t>
            </a:r>
            <a:r>
              <a:rPr lang="en-US" sz="2100" b="1" dirty="0">
                <a:solidFill>
                  <a:srgbClr val="FF00FF"/>
                </a:solidFill>
              </a:rPr>
              <a:t> </a:t>
            </a:r>
            <a:r>
              <a:rPr lang="en-US" sz="2100" b="1" dirty="0" smtClean="0">
                <a:solidFill>
                  <a:srgbClr val="FF00FF"/>
                </a:solidFill>
              </a:rPr>
              <a:t>KH </a:t>
            </a:r>
            <a:r>
              <a:rPr lang="en-US" sz="2100" b="1" dirty="0" err="1" smtClean="0">
                <a:solidFill>
                  <a:srgbClr val="FF00FF"/>
                </a:solidFill>
              </a:rPr>
              <a:t>hoặc</a:t>
            </a:r>
            <a:r>
              <a:rPr lang="en-US" sz="2100" b="1" dirty="0" smtClean="0">
                <a:solidFill>
                  <a:srgbClr val="FF00FF"/>
                </a:solidFill>
              </a:rPr>
              <a:t> </a:t>
            </a:r>
            <a:r>
              <a:rPr lang="en-US" sz="2100" b="1" dirty="0" err="1">
                <a:solidFill>
                  <a:srgbClr val="FF00FF"/>
                </a:solidFill>
              </a:rPr>
              <a:t>các</a:t>
            </a:r>
            <a:r>
              <a:rPr lang="en-US" sz="2100" b="1" dirty="0">
                <a:solidFill>
                  <a:srgbClr val="FF00FF"/>
                </a:solidFill>
              </a:rPr>
              <a:t> </a:t>
            </a:r>
            <a:r>
              <a:rPr lang="en-US" sz="2100" b="1" dirty="0" err="1">
                <a:solidFill>
                  <a:srgbClr val="FF00FF"/>
                </a:solidFill>
              </a:rPr>
              <a:t>chuyên</a:t>
            </a:r>
            <a:r>
              <a:rPr lang="en-US" sz="2100" b="1" dirty="0">
                <a:solidFill>
                  <a:srgbClr val="FF00FF"/>
                </a:solidFill>
              </a:rPr>
              <a:t> </a:t>
            </a:r>
            <a:r>
              <a:rPr lang="en-US" sz="2100" b="1" dirty="0" err="1">
                <a:solidFill>
                  <a:srgbClr val="FF00FF"/>
                </a:solidFill>
              </a:rPr>
              <a:t>đề</a:t>
            </a:r>
            <a:r>
              <a:rPr lang="en-US" sz="2100" b="1" dirty="0">
                <a:solidFill>
                  <a:srgbClr val="FF00FF"/>
                </a:solidFill>
              </a:rPr>
              <a:t> </a:t>
            </a:r>
            <a:r>
              <a:rPr lang="en-US" sz="2100" b="1" dirty="0" err="1">
                <a:solidFill>
                  <a:srgbClr val="FF00FF"/>
                </a:solidFill>
              </a:rPr>
              <a:t>về</a:t>
            </a:r>
            <a:r>
              <a:rPr lang="en-US" sz="2100" b="1" dirty="0">
                <a:solidFill>
                  <a:srgbClr val="FF00FF"/>
                </a:solidFill>
              </a:rPr>
              <a:t> </a:t>
            </a:r>
            <a:r>
              <a:rPr lang="en-US" sz="2100" b="1" dirty="0" smtClean="0">
                <a:solidFill>
                  <a:srgbClr val="FF00FF"/>
                </a:solidFill>
              </a:rPr>
              <a:t>KHCN</a:t>
            </a:r>
            <a:endParaRPr lang="en-US" sz="2100" b="1" dirty="0">
              <a:solidFill>
                <a:srgbClr val="FF00FF"/>
              </a:solidFill>
            </a:endParaRPr>
          </a:p>
        </p:txBody>
      </p:sp>
      <p:pic>
        <p:nvPicPr>
          <p:cNvPr id="13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8015" y="4752975"/>
            <a:ext cx="2084388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5" name="Group 18"/>
          <p:cNvGrpSpPr>
            <a:grpSpLocks/>
          </p:cNvGrpSpPr>
          <p:nvPr/>
        </p:nvGrpSpPr>
        <p:grpSpPr bwMode="auto">
          <a:xfrm>
            <a:off x="6871648" y="1219200"/>
            <a:ext cx="2166938" cy="4035425"/>
            <a:chOff x="2208" y="1296"/>
            <a:chExt cx="1365" cy="2542"/>
          </a:xfrm>
        </p:grpSpPr>
        <p:sp>
          <p:nvSpPr>
            <p:cNvPr id="136" name="AutoShape 19"/>
            <p:cNvSpPr>
              <a:spLocks noChangeArrowheads="1"/>
            </p:cNvSpPr>
            <p:nvPr/>
          </p:nvSpPr>
          <p:spPr bwMode="gray">
            <a:xfrm>
              <a:off x="2208" y="1490"/>
              <a:ext cx="1363" cy="1800"/>
            </a:xfrm>
            <a:prstGeom prst="roundRect">
              <a:avLst>
                <a:gd name="adj" fmla="val 17509"/>
              </a:avLst>
            </a:prstGeom>
            <a:solidFill>
              <a:srgbClr val="FF33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37" name="AutoShape 20"/>
            <p:cNvSpPr>
              <a:spLocks noChangeArrowheads="1"/>
            </p:cNvSpPr>
            <p:nvPr/>
          </p:nvSpPr>
          <p:spPr bwMode="gray">
            <a:xfrm>
              <a:off x="2229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FF66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38" name="AutoShape 21"/>
            <p:cNvSpPr>
              <a:spLocks noChangeArrowheads="1"/>
            </p:cNvSpPr>
            <p:nvPr/>
          </p:nvSpPr>
          <p:spPr bwMode="gray">
            <a:xfrm>
              <a:off x="2240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66FF"/>
                </a:gs>
                <a:gs pos="100000">
                  <a:srgbClr val="FFCC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39" name="AutoShape 22"/>
            <p:cNvSpPr>
              <a:spLocks noChangeArrowheads="1"/>
            </p:cNvSpPr>
            <p:nvPr/>
          </p:nvSpPr>
          <p:spPr bwMode="gray">
            <a:xfrm>
              <a:off x="2240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CCFF"/>
                </a:gs>
                <a:gs pos="100000">
                  <a:srgbClr val="FF66CC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40" name="Oval 23"/>
            <p:cNvSpPr>
              <a:spLocks noChangeArrowheads="1"/>
            </p:cNvSpPr>
            <p:nvPr/>
          </p:nvSpPr>
          <p:spPr bwMode="gray">
            <a:xfrm>
              <a:off x="2677" y="1296"/>
              <a:ext cx="405" cy="405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41" name="Oval 24"/>
            <p:cNvSpPr>
              <a:spLocks noChangeArrowheads="1"/>
            </p:cNvSpPr>
            <p:nvPr/>
          </p:nvSpPr>
          <p:spPr bwMode="gray">
            <a:xfrm>
              <a:off x="2681" y="1299"/>
              <a:ext cx="392" cy="39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42" name="Oval 25"/>
            <p:cNvSpPr>
              <a:spLocks noChangeArrowheads="1"/>
            </p:cNvSpPr>
            <p:nvPr/>
          </p:nvSpPr>
          <p:spPr bwMode="gray">
            <a:xfrm>
              <a:off x="2686" y="1301"/>
              <a:ext cx="383" cy="383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43" name="Oval 26"/>
            <p:cNvSpPr>
              <a:spLocks noChangeArrowheads="1"/>
            </p:cNvSpPr>
            <p:nvPr/>
          </p:nvSpPr>
          <p:spPr bwMode="gray">
            <a:xfrm>
              <a:off x="2690" y="1305"/>
              <a:ext cx="364" cy="357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44" name="Oval 27"/>
            <p:cNvSpPr>
              <a:spLocks noChangeArrowheads="1"/>
            </p:cNvSpPr>
            <p:nvPr/>
          </p:nvSpPr>
          <p:spPr bwMode="gray">
            <a:xfrm>
              <a:off x="2712" y="1315"/>
              <a:ext cx="323" cy="290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45" name="Text Box 28"/>
            <p:cNvSpPr txBox="1">
              <a:spLocks noChangeArrowheads="1"/>
            </p:cNvSpPr>
            <p:nvPr/>
          </p:nvSpPr>
          <p:spPr bwMode="gray">
            <a:xfrm>
              <a:off x="2763" y="1354"/>
              <a:ext cx="224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0" hangingPunct="0"/>
              <a:r>
                <a:rPr lang="en-US" altLang="en-US" sz="2400" b="1" dirty="0">
                  <a:solidFill>
                    <a:srgbClr val="000000"/>
                  </a:solidFill>
                </a:rPr>
                <a:t>4</a:t>
              </a:r>
            </a:p>
          </p:txBody>
        </p:sp>
        <p:sp>
          <p:nvSpPr>
            <p:cNvPr id="146" name="AutoShape 30"/>
            <p:cNvSpPr>
              <a:spLocks noChangeArrowheads="1"/>
            </p:cNvSpPr>
            <p:nvPr/>
          </p:nvSpPr>
          <p:spPr bwMode="ltGray">
            <a:xfrm>
              <a:off x="2210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chemeClr val="bg1">
                    <a:gamma/>
                    <a:shade val="75686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7" name="AutoShape 31"/>
            <p:cNvSpPr>
              <a:spLocks noChangeArrowheads="1"/>
            </p:cNvSpPr>
            <p:nvPr/>
          </p:nvSpPr>
          <p:spPr bwMode="ltGray">
            <a:xfrm>
              <a:off x="2238" y="3305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gamma/>
                    <a:tint val="78824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48" name="Rectangle 147"/>
          <p:cNvSpPr/>
          <p:nvPr/>
        </p:nvSpPr>
        <p:spPr>
          <a:xfrm>
            <a:off x="6871648" y="2209800"/>
            <a:ext cx="21129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100" b="1" dirty="0" err="1">
                <a:solidFill>
                  <a:srgbClr val="0000FF"/>
                </a:solidFill>
              </a:rPr>
              <a:t>Xây</a:t>
            </a:r>
            <a:r>
              <a:rPr lang="en-US" sz="2100" b="1" dirty="0">
                <a:solidFill>
                  <a:srgbClr val="0000FF"/>
                </a:solidFill>
              </a:rPr>
              <a:t> </a:t>
            </a:r>
            <a:r>
              <a:rPr lang="en-US" sz="2100" b="1" dirty="0" err="1">
                <a:solidFill>
                  <a:srgbClr val="0000FF"/>
                </a:solidFill>
              </a:rPr>
              <a:t>dựng</a:t>
            </a:r>
            <a:r>
              <a:rPr lang="en-US" sz="2100" b="1" dirty="0">
                <a:solidFill>
                  <a:srgbClr val="0000FF"/>
                </a:solidFill>
              </a:rPr>
              <a:t> </a:t>
            </a:r>
            <a:r>
              <a:rPr lang="en-US" sz="2100" b="1" dirty="0" err="1">
                <a:solidFill>
                  <a:srgbClr val="0000FF"/>
                </a:solidFill>
              </a:rPr>
              <a:t>chương</a:t>
            </a:r>
            <a:r>
              <a:rPr lang="en-US" sz="2100" b="1" dirty="0">
                <a:solidFill>
                  <a:srgbClr val="0000FF"/>
                </a:solidFill>
              </a:rPr>
              <a:t> </a:t>
            </a:r>
            <a:r>
              <a:rPr lang="en-US" sz="2100" b="1" dirty="0" err="1">
                <a:solidFill>
                  <a:srgbClr val="0000FF"/>
                </a:solidFill>
              </a:rPr>
              <a:t>trình</a:t>
            </a:r>
            <a:r>
              <a:rPr lang="en-US" sz="2100" b="1" dirty="0">
                <a:solidFill>
                  <a:srgbClr val="0000FF"/>
                </a:solidFill>
              </a:rPr>
              <a:t> </a:t>
            </a:r>
            <a:r>
              <a:rPr lang="en-US" sz="2100" b="1" dirty="0" err="1">
                <a:solidFill>
                  <a:srgbClr val="0000FF"/>
                </a:solidFill>
              </a:rPr>
              <a:t>thực</a:t>
            </a:r>
            <a:r>
              <a:rPr lang="en-US" sz="2100" b="1" dirty="0">
                <a:solidFill>
                  <a:srgbClr val="0000FF"/>
                </a:solidFill>
              </a:rPr>
              <a:t> </a:t>
            </a:r>
            <a:r>
              <a:rPr lang="en-US" sz="2100" b="1" dirty="0" err="1">
                <a:solidFill>
                  <a:srgbClr val="0000FF"/>
                </a:solidFill>
              </a:rPr>
              <a:t>tập</a:t>
            </a:r>
            <a:r>
              <a:rPr lang="en-US" sz="2100" b="1" dirty="0">
                <a:solidFill>
                  <a:srgbClr val="0000FF"/>
                </a:solidFill>
              </a:rPr>
              <a:t> </a:t>
            </a:r>
            <a:r>
              <a:rPr lang="en-US" sz="2100" b="1" dirty="0" err="1">
                <a:solidFill>
                  <a:srgbClr val="0000FF"/>
                </a:solidFill>
              </a:rPr>
              <a:t>tại</a:t>
            </a:r>
            <a:r>
              <a:rPr lang="en-US" sz="2100" b="1" dirty="0">
                <a:solidFill>
                  <a:srgbClr val="0000FF"/>
                </a:solidFill>
              </a:rPr>
              <a:t> </a:t>
            </a:r>
            <a:r>
              <a:rPr lang="en-US" sz="2100" b="1" dirty="0" err="1">
                <a:solidFill>
                  <a:srgbClr val="0000FF"/>
                </a:solidFill>
              </a:rPr>
              <a:t>doanh</a:t>
            </a:r>
            <a:r>
              <a:rPr lang="en-US" sz="2100" b="1" dirty="0">
                <a:solidFill>
                  <a:srgbClr val="0000FF"/>
                </a:solidFill>
              </a:rPr>
              <a:t> </a:t>
            </a:r>
            <a:r>
              <a:rPr lang="en-US" sz="2100" b="1" dirty="0" err="1">
                <a:solidFill>
                  <a:srgbClr val="0000FF"/>
                </a:solidFill>
              </a:rPr>
              <a:t>nghiệp</a:t>
            </a:r>
            <a:endParaRPr lang="en-US" sz="2100" b="1" dirty="0">
              <a:solidFill>
                <a:srgbClr val="0000FF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4752974"/>
            <a:ext cx="2070099" cy="185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6" name="Picture 3" descr="C:\Users\VANBAO\Pictures\10791400-3D-little-human-characters-X7-during-a-Presentation-Business-People-series--Stock-Phot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984" y="4752974"/>
            <a:ext cx="2074861" cy="185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4" descr="C:\Users\VANBAO\Pictures\s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2448" y="4752974"/>
            <a:ext cx="2062164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2115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129" grpId="0"/>
      <p:bldP spid="130" grpId="0"/>
      <p:bldP spid="131" grpId="0"/>
      <p:bldP spid="14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Can 55"/>
          <p:cNvSpPr/>
          <p:nvPr/>
        </p:nvSpPr>
        <p:spPr bwMode="auto">
          <a:xfrm>
            <a:off x="6248400" y="1629228"/>
            <a:ext cx="228600" cy="4666910"/>
          </a:xfrm>
          <a:prstGeom prst="can">
            <a:avLst/>
          </a:prstGeom>
          <a:gradFill flip="none" rotWithShape="1">
            <a:gsLst>
              <a:gs pos="10000">
                <a:schemeClr val="tx1">
                  <a:lumMod val="65000"/>
                </a:schemeClr>
              </a:gs>
              <a:gs pos="50000">
                <a:schemeClr val="tx1"/>
              </a:gs>
              <a:gs pos="90000">
                <a:schemeClr val="tx1">
                  <a:lumMod val="65000"/>
                </a:schemeClr>
              </a:gs>
            </a:gsLst>
            <a:lin ang="10800000" scaled="1"/>
            <a:tileRect/>
          </a:gradFill>
          <a:ln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Can 3"/>
          <p:cNvSpPr/>
          <p:nvPr/>
        </p:nvSpPr>
        <p:spPr bwMode="auto">
          <a:xfrm>
            <a:off x="2971800" y="1610518"/>
            <a:ext cx="228600" cy="4666910"/>
          </a:xfrm>
          <a:prstGeom prst="can">
            <a:avLst/>
          </a:prstGeom>
          <a:gradFill flip="none" rotWithShape="1">
            <a:gsLst>
              <a:gs pos="10000">
                <a:schemeClr val="tx1">
                  <a:lumMod val="65000"/>
                </a:schemeClr>
              </a:gs>
              <a:gs pos="50000">
                <a:schemeClr val="tx1"/>
              </a:gs>
              <a:gs pos="90000">
                <a:schemeClr val="tx1">
                  <a:lumMod val="65000"/>
                </a:schemeClr>
              </a:gs>
            </a:gsLst>
            <a:lin ang="10800000" scaled="1"/>
            <a:tileRect/>
          </a:gradFill>
          <a:ln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9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  <a:gradFill flip="none" rotWithShape="1">
            <a:gsLst>
              <a:gs pos="0">
                <a:srgbClr val="FFFF00"/>
              </a:gs>
              <a:gs pos="50000">
                <a:schemeClr val="accent1">
                  <a:lumMod val="20000"/>
                  <a:lumOff val="80000"/>
                </a:schemeClr>
              </a:gs>
              <a:gs pos="100000">
                <a:srgbClr val="66FF33"/>
              </a:gs>
            </a:gsLst>
            <a:lin ang="54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lvl="1">
              <a:lnSpc>
                <a:spcPct val="130000"/>
              </a:lnSpc>
            </a:pPr>
            <a:r>
              <a:rPr lang="en-US" sz="2000" b="1" dirty="0">
                <a:solidFill>
                  <a:srgbClr val="FF00FF"/>
                </a:solidFill>
                <a:effectLst/>
                <a:latin typeface="+mj-lt"/>
              </a:rPr>
              <a:t>2. CÁC GIẢI PHÁP NÂNG CAO CHẤT LƯỢNG ĐÀO </a:t>
            </a:r>
            <a:r>
              <a:rPr lang="en-US" sz="2000" b="1" dirty="0" smtClean="0">
                <a:solidFill>
                  <a:srgbClr val="FF00FF"/>
                </a:solidFill>
                <a:effectLst/>
                <a:latin typeface="+mj-lt"/>
              </a:rPr>
              <a:t>TẠO</a:t>
            </a:r>
            <a:r>
              <a:rPr lang="en-US" sz="2400" b="1" dirty="0" smtClean="0">
                <a:solidFill>
                  <a:srgbClr val="9900CC"/>
                </a:solidFill>
                <a:effectLst/>
                <a:latin typeface="+mj-lt"/>
              </a:rPr>
              <a:t/>
            </a:r>
            <a:br>
              <a:rPr lang="en-US" sz="2400" b="1" dirty="0" smtClean="0">
                <a:solidFill>
                  <a:srgbClr val="9900CC"/>
                </a:solidFill>
                <a:effectLst/>
                <a:latin typeface="+mj-lt"/>
              </a:rPr>
            </a:br>
            <a:r>
              <a:rPr lang="en-US" sz="2400" b="1" dirty="0" smtClean="0">
                <a:solidFill>
                  <a:srgbClr val="0000FF"/>
                </a:solidFill>
                <a:effectLst/>
                <a:latin typeface="+mj-lt"/>
              </a:rPr>
              <a:t>2.9. PHÁT TRIỂN CƠ SỞ VẬT CHẤT VÀ TRANG THIẾT BỊ</a:t>
            </a:r>
            <a:endParaRPr lang="en-US" sz="2400" b="1" dirty="0">
              <a:solidFill>
                <a:srgbClr val="0000FF"/>
              </a:solidFill>
              <a:effectLst/>
              <a:latin typeface="+mj-lt"/>
            </a:endParaRPr>
          </a:p>
        </p:txBody>
      </p:sp>
      <p:sp>
        <p:nvSpPr>
          <p:cNvPr id="35" name="AutoShape 116"/>
          <p:cNvSpPr>
            <a:spLocks noChangeArrowheads="1"/>
          </p:cNvSpPr>
          <p:nvPr/>
        </p:nvSpPr>
        <p:spPr bwMode="gray">
          <a:xfrm>
            <a:off x="381000" y="4097338"/>
            <a:ext cx="8458200" cy="457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48BE67"/>
              </a:gs>
              <a:gs pos="50000">
                <a:srgbClr val="48BE67">
                  <a:gamma/>
                  <a:tint val="21176"/>
                  <a:invGamma/>
                </a:srgbClr>
              </a:gs>
              <a:gs pos="100000">
                <a:srgbClr val="48BE67"/>
              </a:gs>
            </a:gsLst>
            <a:lin ang="0" scaled="1"/>
          </a:gradFill>
          <a:ln w="19050" algn="ctr">
            <a:round/>
            <a:headEnd/>
            <a:tailEnd/>
          </a:ln>
          <a:effectLst/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48BE67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36" name="Text Box 117"/>
          <p:cNvSpPr txBox="1">
            <a:spLocks noChangeArrowheads="1"/>
          </p:cNvSpPr>
          <p:nvPr/>
        </p:nvSpPr>
        <p:spPr bwMode="gray">
          <a:xfrm>
            <a:off x="381001" y="4152900"/>
            <a:ext cx="842390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rgbClr val="0000CC"/>
                </a:solidFill>
              </a:rPr>
              <a:t>Đề</a:t>
            </a:r>
            <a:r>
              <a:rPr lang="en-US" sz="2000" dirty="0">
                <a:solidFill>
                  <a:srgbClr val="0000CC"/>
                </a:solidFill>
              </a:rPr>
              <a:t> </a:t>
            </a:r>
            <a:r>
              <a:rPr lang="en-US" sz="2000" dirty="0" err="1">
                <a:solidFill>
                  <a:srgbClr val="0000CC"/>
                </a:solidFill>
              </a:rPr>
              <a:t>xuất</a:t>
            </a:r>
            <a:r>
              <a:rPr lang="en-US" sz="2000" dirty="0">
                <a:solidFill>
                  <a:srgbClr val="0000CC"/>
                </a:solidFill>
              </a:rPr>
              <a:t> </a:t>
            </a:r>
            <a:r>
              <a:rPr lang="en-US" sz="2000" dirty="0" err="1">
                <a:solidFill>
                  <a:srgbClr val="0000CC"/>
                </a:solidFill>
              </a:rPr>
              <a:t>các</a:t>
            </a:r>
            <a:r>
              <a:rPr lang="en-US" sz="2000" dirty="0">
                <a:solidFill>
                  <a:srgbClr val="0000CC"/>
                </a:solidFill>
              </a:rPr>
              <a:t> </a:t>
            </a:r>
            <a:r>
              <a:rPr lang="en-US" sz="2000" dirty="0" err="1">
                <a:solidFill>
                  <a:srgbClr val="0000CC"/>
                </a:solidFill>
              </a:rPr>
              <a:t>sách</a:t>
            </a:r>
            <a:r>
              <a:rPr lang="en-US" sz="2000" dirty="0">
                <a:solidFill>
                  <a:srgbClr val="0000CC"/>
                </a:solidFill>
              </a:rPr>
              <a:t> </a:t>
            </a:r>
            <a:r>
              <a:rPr lang="en-US" sz="2000" dirty="0" err="1">
                <a:solidFill>
                  <a:srgbClr val="0000CC"/>
                </a:solidFill>
              </a:rPr>
              <a:t>tham</a:t>
            </a:r>
            <a:r>
              <a:rPr lang="en-US" sz="2000" dirty="0">
                <a:solidFill>
                  <a:srgbClr val="0000CC"/>
                </a:solidFill>
              </a:rPr>
              <a:t> </a:t>
            </a:r>
            <a:r>
              <a:rPr lang="en-US" sz="2000" dirty="0" err="1">
                <a:solidFill>
                  <a:srgbClr val="0000CC"/>
                </a:solidFill>
              </a:rPr>
              <a:t>khảo</a:t>
            </a:r>
            <a:r>
              <a:rPr lang="en-US" sz="2000" dirty="0">
                <a:solidFill>
                  <a:srgbClr val="0000CC"/>
                </a:solidFill>
              </a:rPr>
              <a:t> </a:t>
            </a:r>
            <a:r>
              <a:rPr lang="en-US" sz="2000" dirty="0" smtClean="0">
                <a:solidFill>
                  <a:srgbClr val="0000CC"/>
                </a:solidFill>
              </a:rPr>
              <a:t>CN </a:t>
            </a:r>
            <a:r>
              <a:rPr lang="en-US" sz="2000" dirty="0" err="1">
                <a:solidFill>
                  <a:srgbClr val="0000CC"/>
                </a:solidFill>
              </a:rPr>
              <a:t>cho</a:t>
            </a:r>
            <a:r>
              <a:rPr lang="en-US" sz="2000" dirty="0">
                <a:solidFill>
                  <a:srgbClr val="0000CC"/>
                </a:solidFill>
              </a:rPr>
              <a:t> </a:t>
            </a:r>
            <a:r>
              <a:rPr lang="en-US" sz="2000" dirty="0" err="1">
                <a:solidFill>
                  <a:srgbClr val="0000CC"/>
                </a:solidFill>
              </a:rPr>
              <a:t>thư</a:t>
            </a:r>
            <a:r>
              <a:rPr lang="en-US" sz="2000" dirty="0">
                <a:solidFill>
                  <a:srgbClr val="0000CC"/>
                </a:solidFill>
              </a:rPr>
              <a:t> </a:t>
            </a:r>
            <a:r>
              <a:rPr lang="en-US" sz="2000" dirty="0" err="1">
                <a:solidFill>
                  <a:srgbClr val="0000CC"/>
                </a:solidFill>
              </a:rPr>
              <a:t>viện</a:t>
            </a:r>
            <a:r>
              <a:rPr lang="en-US" sz="2000" dirty="0">
                <a:solidFill>
                  <a:srgbClr val="0000CC"/>
                </a:solidFill>
              </a:rPr>
              <a:t> </a:t>
            </a:r>
            <a:r>
              <a:rPr lang="en-US" sz="2000" dirty="0" err="1">
                <a:solidFill>
                  <a:srgbClr val="0000CC"/>
                </a:solidFill>
              </a:rPr>
              <a:t>mua</a:t>
            </a:r>
            <a:r>
              <a:rPr lang="en-US" sz="2000" dirty="0">
                <a:solidFill>
                  <a:srgbClr val="0000CC"/>
                </a:solidFill>
              </a:rPr>
              <a:t> </a:t>
            </a:r>
            <a:r>
              <a:rPr lang="en-US" sz="2000" dirty="0" err="1">
                <a:solidFill>
                  <a:srgbClr val="0000CC"/>
                </a:solidFill>
              </a:rPr>
              <a:t>để</a:t>
            </a:r>
            <a:r>
              <a:rPr lang="en-US" sz="2000" dirty="0">
                <a:solidFill>
                  <a:srgbClr val="0000CC"/>
                </a:solidFill>
              </a:rPr>
              <a:t> </a:t>
            </a:r>
            <a:r>
              <a:rPr lang="en-US" sz="2000" dirty="0" smtClean="0">
                <a:solidFill>
                  <a:srgbClr val="0000CC"/>
                </a:solidFill>
              </a:rPr>
              <a:t>SV </a:t>
            </a:r>
            <a:r>
              <a:rPr lang="en-US" sz="2000" dirty="0" err="1">
                <a:solidFill>
                  <a:srgbClr val="0000CC"/>
                </a:solidFill>
              </a:rPr>
              <a:t>tham</a:t>
            </a:r>
            <a:r>
              <a:rPr lang="en-US" sz="2000" dirty="0">
                <a:solidFill>
                  <a:srgbClr val="0000CC"/>
                </a:solidFill>
              </a:rPr>
              <a:t> </a:t>
            </a:r>
            <a:r>
              <a:rPr lang="en-US" sz="2000" dirty="0" err="1">
                <a:solidFill>
                  <a:srgbClr val="0000CC"/>
                </a:solidFill>
              </a:rPr>
              <a:t>khảo</a:t>
            </a:r>
            <a:endParaRPr lang="en-US" sz="2000" b="1" dirty="0">
              <a:solidFill>
                <a:srgbClr val="0000CC"/>
              </a:solidFill>
            </a:endParaRPr>
          </a:p>
        </p:txBody>
      </p:sp>
      <p:sp>
        <p:nvSpPr>
          <p:cNvPr id="37" name="AutoShape 118"/>
          <p:cNvSpPr>
            <a:spLocks noChangeArrowheads="1"/>
          </p:cNvSpPr>
          <p:nvPr/>
        </p:nvSpPr>
        <p:spPr bwMode="gray">
          <a:xfrm>
            <a:off x="381000" y="4783138"/>
            <a:ext cx="8458200" cy="457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378FCB"/>
              </a:gs>
              <a:gs pos="50000">
                <a:srgbClr val="378FCB">
                  <a:gamma/>
                  <a:tint val="40000"/>
                  <a:invGamma/>
                </a:srgbClr>
              </a:gs>
              <a:gs pos="100000">
                <a:srgbClr val="378FCB"/>
              </a:gs>
            </a:gsLst>
            <a:lin ang="0" scaled="1"/>
          </a:gradFill>
          <a:ln w="19050" algn="ctr">
            <a:round/>
            <a:headEnd/>
            <a:tailEnd/>
          </a:ln>
          <a:effectLst/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378FCB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38" name="Text Box 119"/>
          <p:cNvSpPr txBox="1">
            <a:spLocks noChangeArrowheads="1"/>
          </p:cNvSpPr>
          <p:nvPr/>
        </p:nvSpPr>
        <p:spPr bwMode="gray">
          <a:xfrm>
            <a:off x="381001" y="4838700"/>
            <a:ext cx="842390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</a:rPr>
              <a:t>Khuyến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</a:rPr>
              <a:t>khích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</a:rPr>
              <a:t>và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</a:rPr>
              <a:t>tạo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000" dirty="0" smtClean="0">
                <a:solidFill>
                  <a:schemeClr val="accent4">
                    <a:lumMod val="10000"/>
                  </a:schemeClr>
                </a:solidFill>
              </a:rPr>
              <a:t>ĐK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</a:rPr>
              <a:t>cho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000" dirty="0" smtClean="0">
                <a:solidFill>
                  <a:schemeClr val="accent4">
                    <a:lumMod val="10000"/>
                  </a:schemeClr>
                </a:solidFill>
              </a:rPr>
              <a:t>GV </a:t>
            </a:r>
            <a:r>
              <a:rPr lang="en-US" sz="2000" dirty="0" err="1" smtClean="0">
                <a:solidFill>
                  <a:schemeClr val="accent4">
                    <a:lumMod val="10000"/>
                  </a:schemeClr>
                </a:solidFill>
              </a:rPr>
              <a:t>và</a:t>
            </a:r>
            <a:r>
              <a:rPr lang="en-US" sz="2000" dirty="0" smtClean="0">
                <a:solidFill>
                  <a:schemeClr val="accent4">
                    <a:lumMod val="10000"/>
                  </a:schemeClr>
                </a:solidFill>
              </a:rPr>
              <a:t> SV </a:t>
            </a:r>
            <a:r>
              <a:rPr lang="en-US" sz="2000" dirty="0" err="1" smtClean="0">
                <a:solidFill>
                  <a:schemeClr val="accent4">
                    <a:lumMod val="10000"/>
                  </a:schemeClr>
                </a:solidFill>
              </a:rPr>
              <a:t>thiết</a:t>
            </a:r>
            <a:r>
              <a:rPr lang="en-US" sz="2000" dirty="0" smtClean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</a:rPr>
              <a:t>kế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</a:rPr>
              <a:t>thi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</a:rPr>
              <a:t>công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</a:rPr>
              <a:t>mô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</a:rPr>
              <a:t>hình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</a:rPr>
              <a:t>học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</a:rPr>
              <a:t>cụ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endParaRPr lang="en-US" sz="2000" b="1" dirty="0">
              <a:solidFill>
                <a:schemeClr val="accent4">
                  <a:lumMod val="10000"/>
                </a:schemeClr>
              </a:solidFill>
            </a:endParaRPr>
          </a:p>
        </p:txBody>
      </p:sp>
      <p:sp>
        <p:nvSpPr>
          <p:cNvPr id="40" name="AutoShape 120"/>
          <p:cNvSpPr>
            <a:spLocks noChangeArrowheads="1"/>
          </p:cNvSpPr>
          <p:nvPr/>
        </p:nvSpPr>
        <p:spPr bwMode="gray">
          <a:xfrm>
            <a:off x="381000" y="5468938"/>
            <a:ext cx="8458200" cy="457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48BE67"/>
              </a:gs>
              <a:gs pos="50000">
                <a:srgbClr val="48BE67">
                  <a:gamma/>
                  <a:tint val="21176"/>
                  <a:invGamma/>
                </a:srgbClr>
              </a:gs>
              <a:gs pos="100000">
                <a:srgbClr val="48BE67"/>
              </a:gs>
            </a:gsLst>
            <a:lin ang="0" scaled="1"/>
          </a:gradFill>
          <a:ln w="19050" algn="ctr">
            <a:round/>
            <a:headEnd/>
            <a:tailEnd/>
          </a:ln>
          <a:effectLst/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48BE67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41" name="Text Box 121"/>
          <p:cNvSpPr txBox="1">
            <a:spLocks noChangeArrowheads="1"/>
          </p:cNvSpPr>
          <p:nvPr/>
        </p:nvSpPr>
        <p:spPr bwMode="gray">
          <a:xfrm>
            <a:off x="381001" y="5524500"/>
            <a:ext cx="842390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</a:rPr>
              <a:t>Liên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kết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với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doanh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nghiệp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sản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xuất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các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sản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phẩm</a:t>
            </a:r>
            <a:r>
              <a:rPr lang="en-US" sz="2000" dirty="0" smtClean="0">
                <a:solidFill>
                  <a:srgbClr val="FF0000"/>
                </a:solidFill>
              </a:rPr>
              <a:t>, </a:t>
            </a:r>
            <a:r>
              <a:rPr lang="en-US" sz="2000" dirty="0" err="1" smtClean="0">
                <a:solidFill>
                  <a:srgbClr val="FF0000"/>
                </a:solidFill>
              </a:rPr>
              <a:t>các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mô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hình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học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cụ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57" name="AutoShape 2"/>
          <p:cNvSpPr>
            <a:spLocks noChangeArrowheads="1"/>
          </p:cNvSpPr>
          <p:nvPr/>
        </p:nvSpPr>
        <p:spPr bwMode="gray">
          <a:xfrm>
            <a:off x="381000" y="2743200"/>
            <a:ext cx="8423910" cy="457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00"/>
              </a:gs>
              <a:gs pos="50000">
                <a:srgbClr val="FF9900">
                  <a:gamma/>
                  <a:tint val="21176"/>
                  <a:invGamma/>
                </a:srgbClr>
              </a:gs>
              <a:gs pos="100000">
                <a:srgbClr val="FF9900"/>
              </a:gs>
            </a:gsLst>
            <a:lin ang="0" scaled="1"/>
          </a:gradFill>
          <a:ln w="19050" algn="ctr">
            <a:round/>
            <a:headEnd/>
            <a:tailEnd/>
          </a:ln>
          <a:effectLst/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9900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58" name="Text Box 3"/>
          <p:cNvSpPr txBox="1">
            <a:spLocks noChangeArrowheads="1"/>
          </p:cNvSpPr>
          <p:nvPr/>
        </p:nvSpPr>
        <p:spPr bwMode="gray">
          <a:xfrm>
            <a:off x="381000" y="2798762"/>
            <a:ext cx="842391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rgbClr val="0000CC"/>
                </a:solidFill>
              </a:rPr>
              <a:t>K</a:t>
            </a:r>
            <a:r>
              <a:rPr lang="en-US" sz="2000" dirty="0" err="1" smtClean="0">
                <a:solidFill>
                  <a:srgbClr val="0000CC"/>
                </a:solidFill>
              </a:rPr>
              <a:t>hai</a:t>
            </a:r>
            <a:r>
              <a:rPr lang="en-US" sz="2000" dirty="0" smtClean="0">
                <a:solidFill>
                  <a:srgbClr val="0000CC"/>
                </a:solidFill>
              </a:rPr>
              <a:t> </a:t>
            </a:r>
            <a:r>
              <a:rPr lang="en-US" sz="2000" dirty="0" err="1">
                <a:solidFill>
                  <a:srgbClr val="0000CC"/>
                </a:solidFill>
              </a:rPr>
              <a:t>thác</a:t>
            </a:r>
            <a:r>
              <a:rPr lang="en-US" sz="2000" dirty="0">
                <a:solidFill>
                  <a:srgbClr val="0000CC"/>
                </a:solidFill>
              </a:rPr>
              <a:t> </a:t>
            </a:r>
            <a:r>
              <a:rPr lang="en-US" sz="2000" dirty="0" err="1" smtClean="0">
                <a:solidFill>
                  <a:srgbClr val="0000CC"/>
                </a:solidFill>
              </a:rPr>
              <a:t>hiệu</a:t>
            </a:r>
            <a:r>
              <a:rPr lang="en-US" sz="2000" dirty="0" smtClean="0">
                <a:solidFill>
                  <a:srgbClr val="0000CC"/>
                </a:solidFill>
              </a:rPr>
              <a:t> </a:t>
            </a:r>
            <a:r>
              <a:rPr lang="en-US" sz="2000" dirty="0" err="1" smtClean="0">
                <a:solidFill>
                  <a:srgbClr val="0000CC"/>
                </a:solidFill>
              </a:rPr>
              <a:t>quả</a:t>
            </a:r>
            <a:r>
              <a:rPr lang="en-US" sz="2000" dirty="0" smtClean="0">
                <a:solidFill>
                  <a:srgbClr val="0000CC"/>
                </a:solidFill>
              </a:rPr>
              <a:t> </a:t>
            </a:r>
            <a:r>
              <a:rPr lang="en-US" sz="2000" dirty="0" err="1" smtClean="0">
                <a:solidFill>
                  <a:srgbClr val="0000CC"/>
                </a:solidFill>
              </a:rPr>
              <a:t>các</a:t>
            </a:r>
            <a:r>
              <a:rPr lang="en-US" sz="2000" dirty="0" smtClean="0">
                <a:solidFill>
                  <a:srgbClr val="0000CC"/>
                </a:solidFill>
              </a:rPr>
              <a:t> </a:t>
            </a:r>
            <a:r>
              <a:rPr lang="en-US" sz="2000" dirty="0" err="1">
                <a:solidFill>
                  <a:srgbClr val="0000CC"/>
                </a:solidFill>
              </a:rPr>
              <a:t>trang</a:t>
            </a:r>
            <a:r>
              <a:rPr lang="en-US" sz="2000" dirty="0">
                <a:solidFill>
                  <a:srgbClr val="0000CC"/>
                </a:solidFill>
              </a:rPr>
              <a:t> </a:t>
            </a:r>
            <a:r>
              <a:rPr lang="en-US" sz="2000" dirty="0" err="1">
                <a:solidFill>
                  <a:srgbClr val="0000CC"/>
                </a:solidFill>
              </a:rPr>
              <a:t>thiết</a:t>
            </a:r>
            <a:r>
              <a:rPr lang="en-US" sz="2000" dirty="0">
                <a:solidFill>
                  <a:srgbClr val="0000CC"/>
                </a:solidFill>
              </a:rPr>
              <a:t> </a:t>
            </a:r>
            <a:r>
              <a:rPr lang="en-US" sz="2000" dirty="0" err="1">
                <a:solidFill>
                  <a:srgbClr val="0000CC"/>
                </a:solidFill>
              </a:rPr>
              <a:t>bị</a:t>
            </a:r>
            <a:r>
              <a:rPr lang="en-US" sz="2000" dirty="0">
                <a:solidFill>
                  <a:srgbClr val="0000CC"/>
                </a:solidFill>
              </a:rPr>
              <a:t> </a:t>
            </a:r>
            <a:r>
              <a:rPr lang="en-US" sz="2000" dirty="0" err="1" smtClean="0">
                <a:solidFill>
                  <a:srgbClr val="0000CC"/>
                </a:solidFill>
              </a:rPr>
              <a:t>hiện</a:t>
            </a:r>
            <a:r>
              <a:rPr lang="en-US" sz="2000" dirty="0" smtClean="0">
                <a:solidFill>
                  <a:srgbClr val="0000CC"/>
                </a:solidFill>
              </a:rPr>
              <a:t> </a:t>
            </a:r>
            <a:r>
              <a:rPr lang="en-US" sz="2000" dirty="0" err="1" smtClean="0">
                <a:solidFill>
                  <a:srgbClr val="0000CC"/>
                </a:solidFill>
              </a:rPr>
              <a:t>có</a:t>
            </a:r>
            <a:endParaRPr lang="en-US" sz="2000" b="1" dirty="0">
              <a:solidFill>
                <a:srgbClr val="0000CC"/>
              </a:solidFill>
            </a:endParaRPr>
          </a:p>
        </p:txBody>
      </p:sp>
      <p:sp>
        <p:nvSpPr>
          <p:cNvPr id="59" name="AutoShape 4"/>
          <p:cNvSpPr>
            <a:spLocks noChangeArrowheads="1"/>
          </p:cNvSpPr>
          <p:nvPr/>
        </p:nvSpPr>
        <p:spPr bwMode="gray">
          <a:xfrm>
            <a:off x="381000" y="3429000"/>
            <a:ext cx="8423910" cy="457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6699"/>
              </a:gs>
              <a:gs pos="50000">
                <a:srgbClr val="FF6699">
                  <a:gamma/>
                  <a:tint val="40000"/>
                  <a:invGamma/>
                </a:srgbClr>
              </a:gs>
              <a:gs pos="100000">
                <a:srgbClr val="FF6699"/>
              </a:gs>
            </a:gsLst>
            <a:lin ang="0" scaled="1"/>
          </a:gradFill>
          <a:ln w="19050" algn="ctr">
            <a:round/>
            <a:headEnd/>
            <a:tailEnd/>
          </a:ln>
          <a:effectLst/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6699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60" name="Text Box 5"/>
          <p:cNvSpPr txBox="1">
            <a:spLocks noChangeArrowheads="1"/>
          </p:cNvSpPr>
          <p:nvPr/>
        </p:nvSpPr>
        <p:spPr bwMode="gray">
          <a:xfrm>
            <a:off x="381000" y="3484562"/>
            <a:ext cx="842391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rgbClr val="002060"/>
                </a:solidFill>
              </a:rPr>
              <a:t>Lập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quy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trình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và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quy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định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sử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dụng</a:t>
            </a:r>
            <a:r>
              <a:rPr lang="en-US" sz="2000" dirty="0">
                <a:solidFill>
                  <a:srgbClr val="002060"/>
                </a:solidFill>
              </a:rPr>
              <a:t>, </a:t>
            </a:r>
            <a:r>
              <a:rPr lang="en-US" sz="2000" dirty="0" err="1">
                <a:solidFill>
                  <a:srgbClr val="002060"/>
                </a:solidFill>
              </a:rPr>
              <a:t>vận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hành</a:t>
            </a:r>
            <a:r>
              <a:rPr lang="en-US" sz="2000" dirty="0" smtClean="0">
                <a:solidFill>
                  <a:srgbClr val="002060"/>
                </a:solidFill>
              </a:rPr>
              <a:t>, </a:t>
            </a:r>
            <a:r>
              <a:rPr lang="en-US" sz="2000" dirty="0" err="1">
                <a:solidFill>
                  <a:srgbClr val="002060"/>
                </a:solidFill>
              </a:rPr>
              <a:t>bảo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dưỡng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các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thiết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bị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endParaRPr lang="en-US" sz="2000" b="1" dirty="0">
              <a:solidFill>
                <a:srgbClr val="002060"/>
              </a:solidFill>
            </a:endParaRPr>
          </a:p>
        </p:txBody>
      </p:sp>
      <p:sp>
        <p:nvSpPr>
          <p:cNvPr id="61" name="Rectangle 154"/>
          <p:cNvSpPr>
            <a:spLocks noChangeArrowheads="1"/>
          </p:cNvSpPr>
          <p:nvPr/>
        </p:nvSpPr>
        <p:spPr bwMode="gray">
          <a:xfrm>
            <a:off x="1905000" y="6306822"/>
            <a:ext cx="5715000" cy="123005"/>
          </a:xfrm>
          <a:prstGeom prst="rect">
            <a:avLst/>
          </a:prstGeom>
          <a:gradFill rotWithShape="1">
            <a:gsLst>
              <a:gs pos="0">
                <a:schemeClr val="bg2">
                  <a:alpha val="0"/>
                </a:schemeClr>
              </a:gs>
              <a:gs pos="50000">
                <a:schemeClr val="bg2">
                  <a:gamma/>
                  <a:shade val="46275"/>
                  <a:invGamma/>
                  <a:alpha val="58000"/>
                </a:schemeClr>
              </a:gs>
              <a:gs pos="100000">
                <a:schemeClr val="bg2">
                  <a:alpha val="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" name="AutoShape 5"/>
          <p:cNvSpPr>
            <a:spLocks noChangeArrowheads="1"/>
          </p:cNvSpPr>
          <p:nvPr/>
        </p:nvSpPr>
        <p:spPr bwMode="gray">
          <a:xfrm>
            <a:off x="381000" y="1371600"/>
            <a:ext cx="8458200" cy="457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48BE67"/>
              </a:gs>
              <a:gs pos="50000">
                <a:srgbClr val="48BE67">
                  <a:gamma/>
                  <a:tint val="21176"/>
                  <a:invGamma/>
                </a:srgbClr>
              </a:gs>
              <a:gs pos="100000">
                <a:srgbClr val="48BE67"/>
              </a:gs>
            </a:gsLst>
            <a:lin ang="0" scaled="1"/>
          </a:gradFill>
          <a:ln w="19050" algn="ctr">
            <a:round/>
            <a:headEnd/>
            <a:tailEnd/>
          </a:ln>
          <a:effectLst/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48BE67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32" name="Text Box 7"/>
          <p:cNvSpPr txBox="1">
            <a:spLocks noChangeArrowheads="1"/>
          </p:cNvSpPr>
          <p:nvPr/>
        </p:nvSpPr>
        <p:spPr bwMode="gray">
          <a:xfrm>
            <a:off x="381000" y="1427162"/>
            <a:ext cx="84239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</a:rPr>
              <a:t>Lập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</a:rPr>
              <a:t>kế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</a:rPr>
              <a:t>hoạch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4">
                    <a:lumMod val="10000"/>
                  </a:schemeClr>
                </a:solidFill>
              </a:rPr>
              <a:t>các</a:t>
            </a:r>
            <a:r>
              <a:rPr lang="en-US" sz="2000" dirty="0" smtClean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4">
                    <a:lumMod val="10000"/>
                  </a:schemeClr>
                </a:solidFill>
              </a:rPr>
              <a:t>dự</a:t>
            </a:r>
            <a:r>
              <a:rPr lang="en-US" sz="2000" dirty="0" smtClean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</a:rPr>
              <a:t>án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4">
                    <a:lumMod val="10000"/>
                  </a:schemeClr>
                </a:solidFill>
              </a:rPr>
              <a:t>cho</a:t>
            </a:r>
            <a:r>
              <a:rPr lang="en-US" sz="2000" dirty="0" smtClean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</a:rPr>
              <a:t>phòng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000" dirty="0" smtClean="0">
                <a:solidFill>
                  <a:schemeClr val="accent4">
                    <a:lumMod val="10000"/>
                  </a:schemeClr>
                </a:solidFill>
              </a:rPr>
              <a:t>TH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</a:rPr>
              <a:t>hiện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</a:rPr>
              <a:t>đại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</a:rPr>
              <a:t>phù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</a:rPr>
              <a:t>hợp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</a:rPr>
              <a:t>với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</a:rPr>
              <a:t>thực</a:t>
            </a:r>
            <a:r>
              <a:rPr lang="en-US" sz="2000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4">
                    <a:lumMod val="10000"/>
                  </a:schemeClr>
                </a:solidFill>
              </a:rPr>
              <a:t>tiễn</a:t>
            </a:r>
            <a:endParaRPr lang="en-US" sz="2000" b="1" dirty="0">
              <a:solidFill>
                <a:schemeClr val="accent4">
                  <a:lumMod val="10000"/>
                </a:schemeClr>
              </a:solidFill>
            </a:endParaRPr>
          </a:p>
        </p:txBody>
      </p:sp>
      <p:sp>
        <p:nvSpPr>
          <p:cNvPr id="33" name="AutoShape 80"/>
          <p:cNvSpPr>
            <a:spLocks noChangeArrowheads="1"/>
          </p:cNvSpPr>
          <p:nvPr/>
        </p:nvSpPr>
        <p:spPr bwMode="gray">
          <a:xfrm>
            <a:off x="381000" y="2057400"/>
            <a:ext cx="8458200" cy="457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378FCB"/>
              </a:gs>
              <a:gs pos="50000">
                <a:srgbClr val="378FCB">
                  <a:gamma/>
                  <a:tint val="40000"/>
                  <a:invGamma/>
                </a:srgbClr>
              </a:gs>
              <a:gs pos="100000">
                <a:srgbClr val="378FCB"/>
              </a:gs>
            </a:gsLst>
            <a:lin ang="0" scaled="1"/>
          </a:gradFill>
          <a:ln w="19050" algn="ctr">
            <a:round/>
            <a:headEnd/>
            <a:tailEnd/>
          </a:ln>
          <a:effectLst/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378FCB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US"/>
          </a:p>
        </p:txBody>
      </p:sp>
      <p:sp>
        <p:nvSpPr>
          <p:cNvPr id="34" name="Text Box 84"/>
          <p:cNvSpPr txBox="1">
            <a:spLocks noChangeArrowheads="1"/>
          </p:cNvSpPr>
          <p:nvPr/>
        </p:nvSpPr>
        <p:spPr bwMode="gray">
          <a:xfrm>
            <a:off x="381001" y="2112962"/>
            <a:ext cx="842390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rgbClr val="800000"/>
                </a:solidFill>
              </a:rPr>
              <a:t>Tổ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chức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smtClean="0">
                <a:solidFill>
                  <a:srgbClr val="800000"/>
                </a:solidFill>
              </a:rPr>
              <a:t>NC </a:t>
            </a:r>
            <a:r>
              <a:rPr lang="en-US" sz="2000" dirty="0" err="1">
                <a:solidFill>
                  <a:srgbClr val="800000"/>
                </a:solidFill>
              </a:rPr>
              <a:t>thiết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kế</a:t>
            </a:r>
            <a:r>
              <a:rPr lang="en-US" sz="2000" dirty="0">
                <a:solidFill>
                  <a:srgbClr val="800000"/>
                </a:solidFill>
              </a:rPr>
              <a:t>, </a:t>
            </a:r>
            <a:r>
              <a:rPr lang="en-US" sz="2000" dirty="0" err="1">
                <a:solidFill>
                  <a:srgbClr val="800000"/>
                </a:solidFill>
              </a:rPr>
              <a:t>chế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tạo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thiết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bị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smtClean="0">
                <a:solidFill>
                  <a:srgbClr val="800000"/>
                </a:solidFill>
              </a:rPr>
              <a:t>TH, </a:t>
            </a:r>
            <a:r>
              <a:rPr lang="en-US" sz="2000" dirty="0" err="1">
                <a:solidFill>
                  <a:srgbClr val="800000"/>
                </a:solidFill>
              </a:rPr>
              <a:t>đồ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dùng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dạy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r>
              <a:rPr lang="en-US" sz="2000" dirty="0" err="1">
                <a:solidFill>
                  <a:srgbClr val="800000"/>
                </a:solidFill>
              </a:rPr>
              <a:t>học</a:t>
            </a:r>
            <a:r>
              <a:rPr lang="en-US" sz="2000" dirty="0">
                <a:solidFill>
                  <a:srgbClr val="800000"/>
                </a:solidFill>
              </a:rPr>
              <a:t> </a:t>
            </a:r>
            <a:endParaRPr lang="en-US" sz="2000" b="1" dirty="0">
              <a:solidFill>
                <a:srgbClr val="8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339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4" grpId="0" animBg="1"/>
      <p:bldP spid="39" grpId="0" animBg="1"/>
      <p:bldP spid="35" grpId="0" animBg="1"/>
      <p:bldP spid="36" grpId="0"/>
      <p:bldP spid="37" grpId="0" animBg="1"/>
      <p:bldP spid="38" grpId="0"/>
      <p:bldP spid="40" grpId="0" animBg="1"/>
      <p:bldP spid="41" grpId="0"/>
      <p:bldP spid="57" grpId="0" animBg="1"/>
      <p:bldP spid="58" grpId="0"/>
      <p:bldP spid="59" grpId="0" animBg="1"/>
      <p:bldP spid="60" grpId="0"/>
      <p:bldP spid="61" grpId="0" animBg="1"/>
      <p:bldP spid="31" grpId="0" animBg="1"/>
      <p:bldP spid="32" grpId="0"/>
      <p:bldP spid="33" grpId="0" animBg="1"/>
      <p:bldP spid="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1"/>
            <a:ext cx="9143999" cy="685799"/>
            <a:chOff x="0" y="2"/>
            <a:chExt cx="4572001" cy="910479"/>
          </a:xfrm>
        </p:grpSpPr>
        <p:sp>
          <p:nvSpPr>
            <p:cNvPr id="22" name="AutoShape 37"/>
            <p:cNvSpPr>
              <a:spLocks noChangeArrowheads="1"/>
            </p:cNvSpPr>
            <p:nvPr/>
          </p:nvSpPr>
          <p:spPr bwMode="gray">
            <a:xfrm rot="16200000">
              <a:off x="1830761" y="-1830759"/>
              <a:ext cx="910479" cy="4572001"/>
            </a:xfrm>
            <a:prstGeom prst="roundRect">
              <a:avLst>
                <a:gd name="adj" fmla="val 17509"/>
              </a:avLst>
            </a:prstGeom>
            <a:solidFill>
              <a:srgbClr val="34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" name="AutoShape 38"/>
            <p:cNvSpPr>
              <a:spLocks noChangeArrowheads="1"/>
            </p:cNvSpPr>
            <p:nvPr/>
          </p:nvSpPr>
          <p:spPr bwMode="gray">
            <a:xfrm rot="16200000">
              <a:off x="3451778" y="-114269"/>
              <a:ext cx="870311" cy="113567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4B034">
                    <a:alpha val="0"/>
                  </a:srgbClr>
                </a:gs>
                <a:gs pos="100000">
                  <a:srgbClr val="34B034">
                    <a:gamma/>
                    <a:tint val="4549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" name="AutoShape 39"/>
            <p:cNvSpPr>
              <a:spLocks noChangeArrowheads="1"/>
            </p:cNvSpPr>
            <p:nvPr/>
          </p:nvSpPr>
          <p:spPr bwMode="gray">
            <a:xfrm rot="16200000">
              <a:off x="185801" y="-112438"/>
              <a:ext cx="870311" cy="113201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4B034">
                    <a:gamma/>
                    <a:tint val="15294"/>
                    <a:invGamma/>
                  </a:srgbClr>
                </a:gs>
                <a:gs pos="100000">
                  <a:srgbClr val="34B034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8" name="Title 1"/>
          <p:cNvSpPr txBox="1">
            <a:spLocks/>
          </p:cNvSpPr>
          <p:nvPr/>
        </p:nvSpPr>
        <p:spPr bwMode="auto">
          <a:xfrm>
            <a:off x="-1" y="0"/>
            <a:ext cx="9144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r>
              <a:rPr lang="en-US" b="1" dirty="0" smtClean="0">
                <a:solidFill>
                  <a:srgbClr val="FFFF00"/>
                </a:solidFill>
                <a:effectLst/>
              </a:rPr>
              <a:t>KẾT LUẬN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26" name="Hexagon 25"/>
          <p:cNvSpPr/>
          <p:nvPr/>
        </p:nvSpPr>
        <p:spPr>
          <a:xfrm>
            <a:off x="5789024" y="2205713"/>
            <a:ext cx="3214914" cy="1097280"/>
          </a:xfrm>
          <a:prstGeom prst="hexagon">
            <a:avLst/>
          </a:prstGeom>
          <a:gradFill rotWithShape="1">
            <a:gsLst>
              <a:gs pos="0">
                <a:srgbClr val="9BBB59">
                  <a:shade val="51000"/>
                  <a:satMod val="130000"/>
                </a:srgbClr>
              </a:gs>
              <a:gs pos="80000">
                <a:srgbClr val="9BBB59">
                  <a:shade val="93000"/>
                  <a:satMod val="130000"/>
                </a:srgbClr>
              </a:gs>
              <a:gs pos="100000">
                <a:srgbClr val="9BBB5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none" tIns="9144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101600" dist="38100" dir="2700000" algn="tl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Kozuka Gothic Pr6N B" pitchFamily="34" charset="-128"/>
              <a:ea typeface="Kozuka Gothic Pr6N B" pitchFamily="34" charset="-128"/>
              <a:cs typeface="+mn-cs"/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3813790" y="2458858"/>
            <a:ext cx="1557520" cy="1557520"/>
            <a:chOff x="6019800" y="3276599"/>
            <a:chExt cx="533400" cy="533400"/>
          </a:xfrm>
          <a:effectLst/>
        </p:grpSpPr>
        <p:sp>
          <p:nvSpPr>
            <p:cNvPr id="30" name="Oval 29"/>
            <p:cNvSpPr/>
            <p:nvPr/>
          </p:nvSpPr>
          <p:spPr>
            <a:xfrm>
              <a:off x="6019800" y="3276599"/>
              <a:ext cx="533400" cy="533400"/>
            </a:xfrm>
            <a:prstGeom prst="ellipse">
              <a:avLst/>
            </a:prstGeom>
            <a:gradFill>
              <a:gsLst>
                <a:gs pos="35000">
                  <a:srgbClr val="FF00FF"/>
                </a:gs>
                <a:gs pos="70000">
                  <a:schemeClr val="accent2">
                    <a:lumMod val="60000"/>
                    <a:lumOff val="40000"/>
                  </a:schemeClr>
                </a:gs>
                <a:gs pos="100000">
                  <a:schemeClr val="accent2">
                    <a:lumMod val="20000"/>
                    <a:lumOff val="80000"/>
                  </a:schemeClr>
                </a:gs>
              </a:gsLst>
              <a:lin ang="5400000" scaled="1"/>
            </a:gradFill>
            <a:ln w="12700" cap="flat" cmpd="sng" algn="ctr">
              <a:solidFill>
                <a:sysClr val="windowText" lastClr="000000">
                  <a:lumMod val="75000"/>
                  <a:lumOff val="25000"/>
                </a:sysClr>
              </a:solidFill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6076474" y="3294184"/>
              <a:ext cx="420053" cy="369339"/>
            </a:xfrm>
            <a:prstGeom prst="ellipse">
              <a:avLst/>
            </a:prstGeom>
            <a:gradFill>
              <a:gsLst>
                <a:gs pos="0">
                  <a:sysClr val="window" lastClr="FFFFFF">
                    <a:lumMod val="100000"/>
                    <a:alpha val="65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5400000" scaled="1"/>
            </a:gradFill>
            <a:ln w="127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sp>
        <p:nvSpPr>
          <p:cNvPr id="32" name="Hexagon 31"/>
          <p:cNvSpPr/>
          <p:nvPr/>
        </p:nvSpPr>
        <p:spPr>
          <a:xfrm>
            <a:off x="2929610" y="838200"/>
            <a:ext cx="3333304" cy="1113972"/>
          </a:xfrm>
          <a:prstGeom prst="hexagon">
            <a:avLst/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none" tIns="9144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101600" dist="38100" dir="2700000" algn="tl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Kozuka Gothic Pr6N B" pitchFamily="34" charset="-128"/>
              <a:ea typeface="Kozuka Gothic Pr6N B" pitchFamily="34" charset="-128"/>
              <a:cs typeface="+mn-cs"/>
            </a:endParaRPr>
          </a:p>
        </p:txBody>
      </p:sp>
      <p:sp>
        <p:nvSpPr>
          <p:cNvPr id="33" name="Hexagon 32"/>
          <p:cNvSpPr/>
          <p:nvPr/>
        </p:nvSpPr>
        <p:spPr>
          <a:xfrm>
            <a:off x="5789024" y="3588670"/>
            <a:ext cx="3214913" cy="1339833"/>
          </a:xfrm>
          <a:prstGeom prst="hexagon">
            <a:avLst/>
          </a:prstGeom>
          <a:gradFill rotWithShape="1">
            <a:gsLst>
              <a:gs pos="0">
                <a:srgbClr val="F79646">
                  <a:shade val="51000"/>
                  <a:satMod val="130000"/>
                </a:srgbClr>
              </a:gs>
              <a:gs pos="80000">
                <a:srgbClr val="F79646">
                  <a:shade val="93000"/>
                  <a:satMod val="130000"/>
                </a:srgbClr>
              </a:gs>
              <a:gs pos="100000">
                <a:srgbClr val="F79646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none" tIns="9144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101600" dist="38100" dir="2700000" algn="tl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Kozuka Gothic Pr6N B" pitchFamily="34" charset="-128"/>
              <a:ea typeface="Kozuka Gothic Pr6N B" pitchFamily="34" charset="-128"/>
              <a:cs typeface="+mn-cs"/>
            </a:endParaRPr>
          </a:p>
        </p:txBody>
      </p:sp>
      <p:sp>
        <p:nvSpPr>
          <p:cNvPr id="34" name="Hexagon 33"/>
          <p:cNvSpPr/>
          <p:nvPr/>
        </p:nvSpPr>
        <p:spPr>
          <a:xfrm>
            <a:off x="76200" y="3588781"/>
            <a:ext cx="3513875" cy="1097280"/>
          </a:xfrm>
          <a:prstGeom prst="hexagon">
            <a:avLst/>
          </a:prstGeom>
          <a:gradFill rotWithShape="1">
            <a:gsLst>
              <a:gs pos="0">
                <a:srgbClr val="4BACC6">
                  <a:shade val="51000"/>
                  <a:satMod val="130000"/>
                </a:srgbClr>
              </a:gs>
              <a:gs pos="80000">
                <a:srgbClr val="4BACC6">
                  <a:shade val="93000"/>
                  <a:satMod val="130000"/>
                </a:srgbClr>
              </a:gs>
              <a:gs pos="100000">
                <a:srgbClr val="4BACC6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none" tIns="9144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101600" dist="38100" dir="2700000" algn="tl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Kozuka Gothic Pr6N B" pitchFamily="34" charset="-128"/>
              <a:ea typeface="Kozuka Gothic Pr6N B" pitchFamily="34" charset="-128"/>
              <a:cs typeface="+mn-cs"/>
            </a:endParaRPr>
          </a:p>
        </p:txBody>
      </p:sp>
      <p:sp>
        <p:nvSpPr>
          <p:cNvPr id="35" name="Hexagon 34"/>
          <p:cNvSpPr/>
          <p:nvPr/>
        </p:nvSpPr>
        <p:spPr>
          <a:xfrm>
            <a:off x="76200" y="2102873"/>
            <a:ext cx="3326576" cy="1273978"/>
          </a:xfrm>
          <a:prstGeom prst="hexagon">
            <a:avLst/>
          </a:prstGeom>
          <a:gradFill rotWithShape="1">
            <a:gsLst>
              <a:gs pos="0">
                <a:srgbClr val="C0504D">
                  <a:shade val="51000"/>
                  <a:satMod val="130000"/>
                </a:srgbClr>
              </a:gs>
              <a:gs pos="80000">
                <a:srgbClr val="C0504D">
                  <a:shade val="93000"/>
                  <a:satMod val="130000"/>
                </a:srgbClr>
              </a:gs>
              <a:gs pos="100000">
                <a:srgbClr val="C0504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none" tIns="9144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101600" dist="38100" dir="2700000" algn="tl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Kozuka Gothic Pr6N B" pitchFamily="34" charset="-128"/>
              <a:ea typeface="Kozuka Gothic Pr6N B" pitchFamily="34" charset="-128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43113" y="2237816"/>
            <a:ext cx="30742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/>
              <a:t>C</a:t>
            </a:r>
            <a:r>
              <a:rPr lang="en-US" sz="2000" dirty="0" err="1" smtClean="0"/>
              <a:t>ung</a:t>
            </a:r>
            <a:r>
              <a:rPr lang="en-US" sz="2000" dirty="0" smtClean="0"/>
              <a:t> </a:t>
            </a:r>
            <a:r>
              <a:rPr lang="en-US" sz="2000" dirty="0" err="1"/>
              <a:t>cấp</a:t>
            </a:r>
            <a:r>
              <a:rPr lang="en-US" sz="2000" dirty="0"/>
              <a:t> </a:t>
            </a:r>
            <a:r>
              <a:rPr lang="en-US" sz="2000" dirty="0" err="1"/>
              <a:t>cho</a:t>
            </a:r>
            <a:r>
              <a:rPr lang="en-US" sz="2000" dirty="0"/>
              <a:t> </a:t>
            </a:r>
            <a:r>
              <a:rPr lang="en-US" sz="2000" dirty="0" err="1"/>
              <a:t>xã</a:t>
            </a:r>
            <a:r>
              <a:rPr lang="en-US" sz="2000" dirty="0"/>
              <a:t> </a:t>
            </a:r>
            <a:r>
              <a:rPr lang="en-US" sz="2000" dirty="0" err="1"/>
              <a:t>hội</a:t>
            </a:r>
            <a:r>
              <a:rPr lang="en-US" sz="2000" dirty="0"/>
              <a:t> </a:t>
            </a:r>
            <a:r>
              <a:rPr lang="en-US" sz="2000" dirty="0" err="1"/>
              <a:t>nguồn</a:t>
            </a:r>
            <a:r>
              <a:rPr lang="en-US" sz="2000" dirty="0"/>
              <a:t> </a:t>
            </a:r>
            <a:r>
              <a:rPr lang="en-US" sz="2000" dirty="0" err="1"/>
              <a:t>nhân</a:t>
            </a:r>
            <a:r>
              <a:rPr lang="en-US" sz="2000" dirty="0"/>
              <a:t> </a:t>
            </a:r>
            <a:r>
              <a:rPr lang="en-US" sz="2000" dirty="0" err="1"/>
              <a:t>lực</a:t>
            </a:r>
            <a:r>
              <a:rPr lang="en-US" sz="2000" dirty="0"/>
              <a:t> </a:t>
            </a:r>
            <a:r>
              <a:rPr lang="en-US" sz="2000" dirty="0" err="1"/>
              <a:t>chất</a:t>
            </a:r>
            <a:r>
              <a:rPr lang="en-US" sz="2000" dirty="0"/>
              <a:t> </a:t>
            </a:r>
            <a:r>
              <a:rPr lang="en-US" sz="2000" dirty="0" err="1"/>
              <a:t>lượng</a:t>
            </a:r>
            <a:r>
              <a:rPr lang="en-US" sz="2000" dirty="0"/>
              <a:t> </a:t>
            </a:r>
            <a:r>
              <a:rPr lang="en-US" sz="2000" dirty="0" err="1"/>
              <a:t>cao</a:t>
            </a:r>
            <a:endParaRPr lang="en-US" sz="2000" dirty="0"/>
          </a:p>
        </p:txBody>
      </p:sp>
      <p:sp>
        <p:nvSpPr>
          <p:cNvPr id="37" name="Rectangle 36"/>
          <p:cNvSpPr/>
          <p:nvPr/>
        </p:nvSpPr>
        <p:spPr>
          <a:xfrm>
            <a:off x="3067496" y="910306"/>
            <a:ext cx="30430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/>
              <a:t>T</a:t>
            </a:r>
            <a:r>
              <a:rPr lang="en-US" sz="2000" dirty="0" err="1" smtClean="0"/>
              <a:t>hông</a:t>
            </a:r>
            <a:r>
              <a:rPr lang="en-US" sz="2000" dirty="0" smtClean="0"/>
              <a:t> </a:t>
            </a:r>
            <a:r>
              <a:rPr lang="en-US" sz="2000" dirty="0"/>
              <a:t>qua </a:t>
            </a:r>
            <a:r>
              <a:rPr lang="en-US" sz="2000" dirty="0" err="1"/>
              <a:t>những</a:t>
            </a:r>
            <a:r>
              <a:rPr lang="en-US" sz="2000" dirty="0"/>
              <a:t> ý </a:t>
            </a:r>
            <a:r>
              <a:rPr lang="en-US" sz="2000" dirty="0" err="1" smtClean="0"/>
              <a:t>kiến</a:t>
            </a:r>
            <a:r>
              <a:rPr lang="en-US" sz="2000" dirty="0" smtClean="0"/>
              <a:t>, </a:t>
            </a:r>
            <a:r>
              <a:rPr lang="en-US" sz="2000" dirty="0" err="1"/>
              <a:t>tư</a:t>
            </a:r>
            <a:r>
              <a:rPr lang="en-US" sz="2000" dirty="0"/>
              <a:t> </a:t>
            </a:r>
            <a:r>
              <a:rPr lang="en-US" sz="2000" dirty="0" err="1"/>
              <a:t>vấn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nhà</a:t>
            </a:r>
            <a:r>
              <a:rPr lang="en-US" sz="2000" dirty="0"/>
              <a:t> </a:t>
            </a:r>
            <a:r>
              <a:rPr lang="en-US" sz="2000" dirty="0" err="1"/>
              <a:t>khoa</a:t>
            </a:r>
            <a:r>
              <a:rPr lang="en-US" sz="2000" dirty="0"/>
              <a:t> </a:t>
            </a:r>
            <a:r>
              <a:rPr lang="en-US" sz="2000" dirty="0" err="1" smtClean="0"/>
              <a:t>học</a:t>
            </a:r>
            <a:r>
              <a:rPr lang="en-US" sz="2000" dirty="0" smtClean="0"/>
              <a:t> </a:t>
            </a:r>
            <a:r>
              <a:rPr lang="en-US" sz="2000" dirty="0" err="1" smtClean="0"/>
              <a:t>và</a:t>
            </a:r>
            <a:r>
              <a:rPr lang="en-US" sz="2000" dirty="0" smtClean="0"/>
              <a:t> </a:t>
            </a:r>
            <a:r>
              <a:rPr lang="en-US" sz="2000" dirty="0" err="1" smtClean="0"/>
              <a:t>doanh</a:t>
            </a:r>
            <a:r>
              <a:rPr lang="en-US" sz="2000" dirty="0" smtClean="0"/>
              <a:t> </a:t>
            </a:r>
            <a:r>
              <a:rPr lang="en-US" sz="2000" dirty="0" err="1" smtClean="0"/>
              <a:t>nghiệp</a:t>
            </a:r>
            <a:endParaRPr lang="en-US" sz="2000" dirty="0"/>
          </a:p>
        </p:txBody>
      </p:sp>
      <p:sp>
        <p:nvSpPr>
          <p:cNvPr id="38" name="TextBox 37"/>
          <p:cNvSpPr txBox="1"/>
          <p:nvPr/>
        </p:nvSpPr>
        <p:spPr>
          <a:xfrm>
            <a:off x="6017624" y="2263660"/>
            <a:ext cx="274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solidFill>
                  <a:srgbClr val="0000FF"/>
                </a:solidFill>
              </a:rPr>
              <a:t>T</a:t>
            </a:r>
            <a:r>
              <a:rPr lang="en-US" sz="2000" dirty="0" err="1" smtClean="0">
                <a:solidFill>
                  <a:srgbClr val="0000FF"/>
                </a:solidFill>
              </a:rPr>
              <a:t>ạo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điều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kiện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cho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sinh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viên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tốt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nghiệp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có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việc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làm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ổn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định</a:t>
            </a:r>
            <a:endParaRPr lang="en-US" sz="2000" dirty="0">
              <a:solidFill>
                <a:srgbClr val="0000FF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3828305" y="2742058"/>
            <a:ext cx="15284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 err="1">
                <a:solidFill>
                  <a:srgbClr val="0000FF"/>
                </a:solidFill>
              </a:rPr>
              <a:t>K</a:t>
            </a:r>
            <a:r>
              <a:rPr lang="en-US" sz="1400" b="1" dirty="0" err="1" smtClean="0">
                <a:solidFill>
                  <a:srgbClr val="0000FF"/>
                </a:solidFill>
              </a:rPr>
              <a:t>hoa</a:t>
            </a:r>
            <a:r>
              <a:rPr lang="en-US" sz="1400" b="1" dirty="0" smtClean="0">
                <a:solidFill>
                  <a:srgbClr val="0000FF"/>
                </a:solidFill>
              </a:rPr>
              <a:t> </a:t>
            </a:r>
            <a:r>
              <a:rPr lang="en-US" sz="1400" b="1" dirty="0" err="1" smtClean="0">
                <a:solidFill>
                  <a:srgbClr val="0000FF"/>
                </a:solidFill>
              </a:rPr>
              <a:t>đưa</a:t>
            </a:r>
            <a:r>
              <a:rPr lang="en-US" sz="1400" b="1" dirty="0" smtClean="0">
                <a:solidFill>
                  <a:srgbClr val="0000FF"/>
                </a:solidFill>
              </a:rPr>
              <a:t> </a:t>
            </a:r>
            <a:r>
              <a:rPr lang="en-US" sz="1400" b="1" dirty="0" err="1" smtClean="0">
                <a:solidFill>
                  <a:srgbClr val="0000FF"/>
                </a:solidFill>
              </a:rPr>
              <a:t>ra</a:t>
            </a:r>
            <a:r>
              <a:rPr lang="en-US" sz="1400" b="1" dirty="0" smtClean="0">
                <a:solidFill>
                  <a:srgbClr val="0000FF"/>
                </a:solidFill>
              </a:rPr>
              <a:t> </a:t>
            </a:r>
            <a:r>
              <a:rPr lang="en-US" sz="1400" b="1" dirty="0" err="1" smtClean="0">
                <a:solidFill>
                  <a:srgbClr val="0000FF"/>
                </a:solidFill>
              </a:rPr>
              <a:t>các</a:t>
            </a:r>
            <a:r>
              <a:rPr lang="en-US" sz="1400" b="1" dirty="0" smtClean="0">
                <a:solidFill>
                  <a:srgbClr val="0000FF"/>
                </a:solidFill>
              </a:rPr>
              <a:t> </a:t>
            </a:r>
            <a:r>
              <a:rPr lang="en-US" sz="1400" b="1" dirty="0" err="1" smtClean="0">
                <a:solidFill>
                  <a:srgbClr val="0000FF"/>
                </a:solidFill>
              </a:rPr>
              <a:t>giải</a:t>
            </a:r>
            <a:r>
              <a:rPr lang="en-US" sz="1400" b="1" dirty="0" smtClean="0">
                <a:solidFill>
                  <a:srgbClr val="0000FF"/>
                </a:solidFill>
              </a:rPr>
              <a:t> </a:t>
            </a:r>
            <a:r>
              <a:rPr lang="en-US" sz="1400" b="1" dirty="0" err="1" smtClean="0">
                <a:solidFill>
                  <a:srgbClr val="0000FF"/>
                </a:solidFill>
              </a:rPr>
              <a:t>pháp</a:t>
            </a:r>
            <a:r>
              <a:rPr lang="en-US" sz="1400" b="1" dirty="0" smtClean="0">
                <a:solidFill>
                  <a:srgbClr val="0000FF"/>
                </a:solidFill>
              </a:rPr>
              <a:t> </a:t>
            </a:r>
            <a:r>
              <a:rPr lang="en-US" sz="1400" b="1" dirty="0" err="1" smtClean="0">
                <a:solidFill>
                  <a:srgbClr val="0000FF"/>
                </a:solidFill>
              </a:rPr>
              <a:t>nâng</a:t>
            </a:r>
            <a:r>
              <a:rPr lang="en-US" sz="1400" b="1" dirty="0" smtClean="0">
                <a:solidFill>
                  <a:srgbClr val="0000FF"/>
                </a:solidFill>
              </a:rPr>
              <a:t> </a:t>
            </a:r>
            <a:r>
              <a:rPr lang="en-US" sz="1400" b="1" dirty="0" err="1">
                <a:solidFill>
                  <a:srgbClr val="0000FF"/>
                </a:solidFill>
              </a:rPr>
              <a:t>cao</a:t>
            </a:r>
            <a:r>
              <a:rPr lang="en-US" sz="1400" b="1" dirty="0">
                <a:solidFill>
                  <a:srgbClr val="0000FF"/>
                </a:solidFill>
              </a:rPr>
              <a:t> </a:t>
            </a:r>
            <a:r>
              <a:rPr lang="en-US" sz="1400" b="1" dirty="0" err="1">
                <a:solidFill>
                  <a:srgbClr val="0000FF"/>
                </a:solidFill>
              </a:rPr>
              <a:t>chất</a:t>
            </a:r>
            <a:r>
              <a:rPr lang="en-US" sz="1400" b="1" dirty="0">
                <a:solidFill>
                  <a:srgbClr val="0000FF"/>
                </a:solidFill>
              </a:rPr>
              <a:t> </a:t>
            </a:r>
            <a:r>
              <a:rPr lang="en-US" sz="1400" b="1" dirty="0" err="1">
                <a:solidFill>
                  <a:srgbClr val="0000FF"/>
                </a:solidFill>
              </a:rPr>
              <a:t>lượng</a:t>
            </a:r>
            <a:r>
              <a:rPr lang="en-US" sz="1400" b="1" dirty="0">
                <a:solidFill>
                  <a:srgbClr val="0000FF"/>
                </a:solidFill>
              </a:rPr>
              <a:t> </a:t>
            </a:r>
            <a:r>
              <a:rPr lang="en-US" sz="1400" b="1" dirty="0" err="1">
                <a:solidFill>
                  <a:srgbClr val="0000FF"/>
                </a:solidFill>
              </a:rPr>
              <a:t>đào</a:t>
            </a:r>
            <a:r>
              <a:rPr lang="en-US" sz="1400" b="1" dirty="0">
                <a:solidFill>
                  <a:srgbClr val="0000FF"/>
                </a:solidFill>
              </a:rPr>
              <a:t> </a:t>
            </a:r>
            <a:r>
              <a:rPr lang="en-US" sz="1400" b="1" dirty="0" err="1">
                <a:solidFill>
                  <a:srgbClr val="0000FF"/>
                </a:solidFill>
              </a:rPr>
              <a:t>tạo</a:t>
            </a:r>
            <a:endParaRPr lang="en-US" sz="1400" b="1" dirty="0">
              <a:solidFill>
                <a:srgbClr val="0000FF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28600" y="3810000"/>
            <a:ext cx="3200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srgbClr val="000099"/>
                </a:solidFill>
              </a:rPr>
              <a:t>Là</a:t>
            </a:r>
            <a:r>
              <a:rPr lang="en-US" sz="2000" dirty="0" smtClean="0">
                <a:solidFill>
                  <a:srgbClr val="000099"/>
                </a:solidFill>
              </a:rPr>
              <a:t> </a:t>
            </a:r>
            <a:r>
              <a:rPr lang="en-US" sz="2000" dirty="0" err="1">
                <a:solidFill>
                  <a:srgbClr val="000099"/>
                </a:solidFill>
              </a:rPr>
              <a:t>khoa</a:t>
            </a:r>
            <a:r>
              <a:rPr lang="en-US" sz="2000" dirty="0">
                <a:solidFill>
                  <a:srgbClr val="000099"/>
                </a:solidFill>
              </a:rPr>
              <a:t> </a:t>
            </a:r>
            <a:r>
              <a:rPr lang="en-US" sz="2000" dirty="0" err="1">
                <a:solidFill>
                  <a:srgbClr val="000099"/>
                </a:solidFill>
              </a:rPr>
              <a:t>được</a:t>
            </a:r>
            <a:r>
              <a:rPr lang="en-US" sz="2000" dirty="0">
                <a:solidFill>
                  <a:srgbClr val="000099"/>
                </a:solidFill>
              </a:rPr>
              <a:t> </a:t>
            </a:r>
            <a:r>
              <a:rPr lang="en-US" sz="2000" dirty="0" err="1" smtClean="0">
                <a:solidFill>
                  <a:srgbClr val="000099"/>
                </a:solidFill>
              </a:rPr>
              <a:t>nhiều</a:t>
            </a:r>
            <a:endParaRPr lang="en-US" sz="2000" dirty="0" smtClean="0">
              <a:solidFill>
                <a:srgbClr val="000099"/>
              </a:solidFill>
            </a:endParaRPr>
          </a:p>
          <a:p>
            <a:r>
              <a:rPr lang="en-US" sz="2000" dirty="0" smtClean="0">
                <a:solidFill>
                  <a:srgbClr val="000099"/>
                </a:solidFill>
              </a:rPr>
              <a:t> </a:t>
            </a:r>
            <a:r>
              <a:rPr lang="en-US" sz="2000" dirty="0" err="1">
                <a:solidFill>
                  <a:srgbClr val="000099"/>
                </a:solidFill>
              </a:rPr>
              <a:t>người</a:t>
            </a:r>
            <a:r>
              <a:rPr lang="en-US" sz="2000" dirty="0">
                <a:solidFill>
                  <a:srgbClr val="000099"/>
                </a:solidFill>
              </a:rPr>
              <a:t> </a:t>
            </a:r>
            <a:r>
              <a:rPr lang="en-US" sz="2000" dirty="0" err="1">
                <a:solidFill>
                  <a:srgbClr val="000099"/>
                </a:solidFill>
              </a:rPr>
              <a:t>học</a:t>
            </a:r>
            <a:r>
              <a:rPr lang="en-US" sz="2000" dirty="0">
                <a:solidFill>
                  <a:srgbClr val="000099"/>
                </a:solidFill>
              </a:rPr>
              <a:t> </a:t>
            </a:r>
            <a:r>
              <a:rPr lang="en-US" sz="2000" dirty="0" err="1">
                <a:solidFill>
                  <a:srgbClr val="000099"/>
                </a:solidFill>
              </a:rPr>
              <a:t>lựa</a:t>
            </a:r>
            <a:r>
              <a:rPr lang="en-US" sz="2000" dirty="0">
                <a:solidFill>
                  <a:srgbClr val="000099"/>
                </a:solidFill>
              </a:rPr>
              <a:t> </a:t>
            </a:r>
            <a:r>
              <a:rPr lang="en-US" sz="2000" dirty="0" err="1">
                <a:solidFill>
                  <a:srgbClr val="000099"/>
                </a:solidFill>
              </a:rPr>
              <a:t>chọn</a:t>
            </a:r>
            <a:endParaRPr lang="en-US" sz="2000" dirty="0">
              <a:solidFill>
                <a:srgbClr val="000099"/>
              </a:solidFill>
            </a:endParaRPr>
          </a:p>
        </p:txBody>
      </p:sp>
      <p:sp>
        <p:nvSpPr>
          <p:cNvPr id="41" name="Down Arrow 40"/>
          <p:cNvSpPr/>
          <p:nvPr/>
        </p:nvSpPr>
        <p:spPr bwMode="auto">
          <a:xfrm rot="14717645">
            <a:off x="5418733" y="2620691"/>
            <a:ext cx="301752" cy="511435"/>
          </a:xfrm>
          <a:prstGeom prst="downArrow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2" name="Down Arrow 41"/>
          <p:cNvSpPr/>
          <p:nvPr/>
        </p:nvSpPr>
        <p:spPr bwMode="auto">
          <a:xfrm rot="10800000" flipV="1">
            <a:off x="4463142" y="1952172"/>
            <a:ext cx="303004" cy="516328"/>
          </a:xfrm>
          <a:prstGeom prst="downArrow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3" name="Down Arrow 42"/>
          <p:cNvSpPr/>
          <p:nvPr/>
        </p:nvSpPr>
        <p:spPr bwMode="auto">
          <a:xfrm rot="17528346" flipV="1">
            <a:off x="3495855" y="2574115"/>
            <a:ext cx="301752" cy="519724"/>
          </a:xfrm>
          <a:prstGeom prst="downArrow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4" name="Down Arrow 43"/>
          <p:cNvSpPr/>
          <p:nvPr/>
        </p:nvSpPr>
        <p:spPr bwMode="auto">
          <a:xfrm rot="13918164" flipV="1">
            <a:off x="3669236" y="3677187"/>
            <a:ext cx="301752" cy="571609"/>
          </a:xfrm>
          <a:prstGeom prst="downArrow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5864980" y="3595914"/>
            <a:ext cx="304455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rgbClr val="0000FF"/>
                </a:solidFill>
              </a:rPr>
              <a:t>Đ</a:t>
            </a:r>
            <a:r>
              <a:rPr lang="en-US" sz="2000" dirty="0" err="1" smtClean="0">
                <a:solidFill>
                  <a:srgbClr val="0000FF"/>
                </a:solidFill>
              </a:rPr>
              <a:t>ược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các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nhà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tuyển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dụng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chấp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nhận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về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chất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lượng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đào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tạo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của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smtClean="0">
                <a:solidFill>
                  <a:srgbClr val="0000FF"/>
                </a:solidFill>
              </a:rPr>
              <a:t>SV </a:t>
            </a:r>
            <a:r>
              <a:rPr lang="en-US" sz="2000" dirty="0" err="1">
                <a:solidFill>
                  <a:srgbClr val="0000FF"/>
                </a:solidFill>
              </a:rPr>
              <a:t>sau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khi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smtClean="0">
                <a:solidFill>
                  <a:srgbClr val="0000FF"/>
                </a:solidFill>
              </a:rPr>
              <a:t>TN</a:t>
            </a:r>
            <a:endParaRPr lang="en-US" sz="2000" dirty="0">
              <a:solidFill>
                <a:srgbClr val="0000FF"/>
              </a:solidFill>
            </a:endParaRPr>
          </a:p>
        </p:txBody>
      </p:sp>
      <p:sp>
        <p:nvSpPr>
          <p:cNvPr id="61" name="Down Arrow 60"/>
          <p:cNvSpPr/>
          <p:nvPr/>
        </p:nvSpPr>
        <p:spPr bwMode="auto">
          <a:xfrm rot="7621548" flipV="1">
            <a:off x="5335004" y="3621399"/>
            <a:ext cx="301752" cy="777240"/>
          </a:xfrm>
          <a:prstGeom prst="downArrow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62" name="Picture 2" descr="C:\Users\KDDT-CVBAO\Pictures\16484062190_eb48bafd54_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9543" y="4928504"/>
            <a:ext cx="2560320" cy="1792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1" y="4695372"/>
            <a:ext cx="2936338" cy="2022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" name="Hexagon 44"/>
          <p:cNvSpPr/>
          <p:nvPr/>
        </p:nvSpPr>
        <p:spPr>
          <a:xfrm>
            <a:off x="3443515" y="4448628"/>
            <a:ext cx="2457994" cy="1113972"/>
          </a:xfrm>
          <a:prstGeom prst="hexagon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none" tIns="9144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101600" dist="38100" dir="2700000" algn="tl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Kozuka Gothic Pr6N B" pitchFamily="34" charset="-128"/>
              <a:ea typeface="Kozuka Gothic Pr6N B" pitchFamily="34" charset="-128"/>
              <a:cs typeface="+mn-cs"/>
            </a:endParaRPr>
          </a:p>
        </p:txBody>
      </p:sp>
      <p:sp>
        <p:nvSpPr>
          <p:cNvPr id="46" name="Down Arrow 45"/>
          <p:cNvSpPr/>
          <p:nvPr/>
        </p:nvSpPr>
        <p:spPr bwMode="auto">
          <a:xfrm rot="10800000" flipV="1">
            <a:off x="4464040" y="4016378"/>
            <a:ext cx="303004" cy="403222"/>
          </a:xfrm>
          <a:prstGeom prst="downArrow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566886" y="4502435"/>
            <a:ext cx="22402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srgbClr val="000000"/>
                </a:solidFill>
              </a:rPr>
              <a:t>Là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một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trong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những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khoa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mũi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nhọn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của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Trường</a:t>
            </a:r>
            <a:endParaRPr lang="en-US" sz="2000" dirty="0">
              <a:solidFill>
                <a:srgbClr val="0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373" y="5577114"/>
            <a:ext cx="1913427" cy="1155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6862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6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  <p:bldP spid="40" grpId="0"/>
      <p:bldP spid="41" grpId="0" animBg="1"/>
      <p:bldP spid="42" grpId="0" animBg="1"/>
      <p:bldP spid="43" grpId="0" animBg="1"/>
      <p:bldP spid="44" grpId="0" animBg="1"/>
      <p:bldP spid="60" grpId="0"/>
      <p:bldP spid="61" grpId="0" animBg="1"/>
      <p:bldP spid="45" grpId="0" animBg="1"/>
      <p:bldP spid="46" grpId="0" animBg="1"/>
      <p:bldP spid="4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DDT-CVBAO\Pictures\0313_structure_of_atoms_science_powerpoint_templates_ppt_themes_and_graphics_Slide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7257"/>
            <a:ext cx="9144000" cy="147732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9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XIN CẢM ƠN</a:t>
            </a:r>
            <a:endParaRPr lang="en-US" sz="9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3243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G_Diagram_007">
  <a:themeElements>
    <a:clrScheme name="CD100_dark_2002 7">
      <a:dk1>
        <a:srgbClr val="003B76"/>
      </a:dk1>
      <a:lt1>
        <a:srgbClr val="FFFFFF"/>
      </a:lt1>
      <a:dk2>
        <a:srgbClr val="003399"/>
      </a:dk2>
      <a:lt2>
        <a:srgbClr val="C0C0C0"/>
      </a:lt2>
      <a:accent1>
        <a:srgbClr val="FCC704"/>
      </a:accent1>
      <a:accent2>
        <a:srgbClr val="A01DD5"/>
      </a:accent2>
      <a:accent3>
        <a:srgbClr val="AAADCA"/>
      </a:accent3>
      <a:accent4>
        <a:srgbClr val="DADADA"/>
      </a:accent4>
      <a:accent5>
        <a:srgbClr val="FDE0AA"/>
      </a:accent5>
      <a:accent6>
        <a:srgbClr val="9119C1"/>
      </a:accent6>
      <a:hlink>
        <a:srgbClr val="66C5F4"/>
      </a:hlink>
      <a:folHlink>
        <a:srgbClr val="009999"/>
      </a:folHlink>
    </a:clrScheme>
    <a:fontScheme name="CD100_dark_2002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D100_dark_2002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D100_dark_2002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D100_dark_2002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D100_dark_2002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D100_dark_2002 5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D100_dark_2002 6">
        <a:dk1>
          <a:srgbClr val="003B76"/>
        </a:dk1>
        <a:lt1>
          <a:srgbClr val="FFFFFF"/>
        </a:lt1>
        <a:dk2>
          <a:srgbClr val="003399"/>
        </a:dk2>
        <a:lt2>
          <a:srgbClr val="C0C0C0"/>
        </a:lt2>
        <a:accent1>
          <a:srgbClr val="FCC704"/>
        </a:accent1>
        <a:accent2>
          <a:srgbClr val="A01DD5"/>
        </a:accent2>
        <a:accent3>
          <a:srgbClr val="AAADCA"/>
        </a:accent3>
        <a:accent4>
          <a:srgbClr val="DADADA"/>
        </a:accent4>
        <a:accent5>
          <a:srgbClr val="FDE0AA"/>
        </a:accent5>
        <a:accent6>
          <a:srgbClr val="9119C1"/>
        </a:accent6>
        <a:hlink>
          <a:srgbClr val="126CD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D100_dark_2002 7">
        <a:dk1>
          <a:srgbClr val="003B76"/>
        </a:dk1>
        <a:lt1>
          <a:srgbClr val="FFFFFF"/>
        </a:lt1>
        <a:dk2>
          <a:srgbClr val="003399"/>
        </a:dk2>
        <a:lt2>
          <a:srgbClr val="C0C0C0"/>
        </a:lt2>
        <a:accent1>
          <a:srgbClr val="FCC704"/>
        </a:accent1>
        <a:accent2>
          <a:srgbClr val="A01DD5"/>
        </a:accent2>
        <a:accent3>
          <a:srgbClr val="AAADCA"/>
        </a:accent3>
        <a:accent4>
          <a:srgbClr val="DADADA"/>
        </a:accent4>
        <a:accent5>
          <a:srgbClr val="FDE0AA"/>
        </a:accent5>
        <a:accent6>
          <a:srgbClr val="9119C1"/>
        </a:accent6>
        <a:hlink>
          <a:srgbClr val="66C5F4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4794</TotalTime>
  <Words>1710</Words>
  <Application>Microsoft Office PowerPoint</Application>
  <PresentationFormat>On-screen Show (4:3)</PresentationFormat>
  <Paragraphs>213</Paragraphs>
  <Slides>20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2" baseType="lpstr">
      <vt:lpstr>맑은 고딕</vt:lpstr>
      <vt:lpstr>Algerian</vt:lpstr>
      <vt:lpstr>Arial</vt:lpstr>
      <vt:lpstr>Arial Black</vt:lpstr>
      <vt:lpstr>Calibri</vt:lpstr>
      <vt:lpstr>HY헤드라인M</vt:lpstr>
      <vt:lpstr>Kozuka Gothic Pr6N B</vt:lpstr>
      <vt:lpstr>UTM Hanzel</vt:lpstr>
      <vt:lpstr>UTM HelvetIns</vt:lpstr>
      <vt:lpstr>Verdana</vt:lpstr>
      <vt:lpstr>Wingdings</vt:lpstr>
      <vt:lpstr>TG_Diagram_007</vt:lpstr>
      <vt:lpstr>PowerPoint Presentation</vt:lpstr>
      <vt:lpstr>1. ĐẶT VẤN ĐỀ</vt:lpstr>
      <vt:lpstr>1. ĐẶT VẤN ĐỀ</vt:lpstr>
      <vt:lpstr>1. ĐẶT VẤN ĐỀ</vt:lpstr>
      <vt:lpstr>GIỚI THIỆU</vt:lpstr>
      <vt:lpstr>PowerPoint Presentation</vt:lpstr>
      <vt:lpstr>PowerPoint Presentation</vt:lpstr>
      <vt:lpstr>1. THỰC TRẠNG CỦA KHOA</vt:lpstr>
      <vt:lpstr>1. THỰC TRẠNG CỦA KHOA</vt:lpstr>
      <vt:lpstr>2. CÁC GIẢI PHÁP NÂNG CAO CHẤT LƯỢNG ĐÀO TẠO</vt:lpstr>
      <vt:lpstr>2. CÁC GIẢI PHÁP NÂNG CAO CHẤT LƯỢNG ĐÀO TẠO 2.2. NÂNG CAO CHẤT LƯỢNG ĐỘI NGŨ GV</vt:lpstr>
      <vt:lpstr>2. CÁC GIẢI PHÁP NÂNG CAO CHẤT LƯỢNG ĐÀO TẠO  2.3. KHUYẾN KHÍCH GV ÁP DỤNG CÁC PHƯƠNG PHÁP DẠY HỌC MỚI</vt:lpstr>
      <vt:lpstr>2. CÁC GIẢI PHÁP NÂNG CAO CHẤT LƯỢNG ĐÀO TẠO  2.4. PHÁT TRIỂN CHƯƠNG TRÌNH VÀ TÀI LIỆU GIẢNG DẠY</vt:lpstr>
      <vt:lpstr>2. CÁC GIẢI PHÁP NÂNG CAO CHẤT LƯỢNG ĐÀO TẠO  2.5. BỒI D­ƯỠNG PH­ƯƠNG PHÁP TỰ HỌC, TỰ NGHIÊN CỨU CHO SV</vt:lpstr>
      <vt:lpstr>2. CÁC GIẢI PHÁP NÂNG CAO CHẤT LƯỢNG ĐÀO TẠO</vt:lpstr>
      <vt:lpstr>2. CÁC GIẢI PHÁP NÂNG CAO CHẤT LƯỢNG ĐÀO TẠO 2.7. ĐẨY MẠNH HOẠT ĐỘNG NCKH</vt:lpstr>
      <vt:lpstr>2. CÁC GIẢI PHÁP NÂNG CAO CHẤT LƯỢNG ĐÀO TẠO 2.8. TĂNG CƯỜNG LIÊN KẾT VỚI DOANH NGHIỆP TRONG ĐÀO TẠO</vt:lpstr>
      <vt:lpstr>2. CÁC GIẢI PHÁP NÂNG CAO CHẤT LƯỢNG ĐÀO TẠO 2.9. PHÁT TRIỂN CƠ SỞ VẬT CHẤT VÀ TRANG THIẾT BỊ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CAO ĐẲNG KỸ THUẬT  LÝ TỰ TRỌNG TP. HCM</dc:title>
  <dc:creator>VANBAO</dc:creator>
  <cp:lastModifiedBy>Mr_Bao</cp:lastModifiedBy>
  <cp:revision>317</cp:revision>
  <dcterms:created xsi:type="dcterms:W3CDTF">2015-04-16T15:56:46Z</dcterms:created>
  <dcterms:modified xsi:type="dcterms:W3CDTF">2016-08-22T12:24:19Z</dcterms:modified>
</cp:coreProperties>
</file>